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41" r:id="rId2"/>
    <p:sldId id="549" r:id="rId3"/>
    <p:sldId id="550" r:id="rId4"/>
    <p:sldId id="551" r:id="rId5"/>
    <p:sldId id="552" r:id="rId6"/>
    <p:sldId id="546" r:id="rId7"/>
    <p:sldId id="547" r:id="rId8"/>
    <p:sldId id="548" r:id="rId9"/>
    <p:sldId id="544" r:id="rId10"/>
    <p:sldId id="545" r:id="rId11"/>
    <p:sldId id="542" r:id="rId12"/>
    <p:sldId id="540" r:id="rId13"/>
    <p:sldId id="543" r:id="rId14"/>
    <p:sldId id="539" r:id="rId15"/>
    <p:sldId id="531" r:id="rId16"/>
    <p:sldId id="538" r:id="rId17"/>
    <p:sldId id="537" r:id="rId18"/>
    <p:sldId id="501" r:id="rId19"/>
    <p:sldId id="529" r:id="rId20"/>
    <p:sldId id="530" r:id="rId21"/>
    <p:sldId id="532" r:id="rId22"/>
    <p:sldId id="535" r:id="rId23"/>
    <p:sldId id="533" r:id="rId24"/>
    <p:sldId id="534" r:id="rId25"/>
    <p:sldId id="536" r:id="rId26"/>
    <p:sldId id="527" r:id="rId27"/>
    <p:sldId id="528" r:id="rId28"/>
    <p:sldId id="517" r:id="rId29"/>
    <p:sldId id="523" r:id="rId30"/>
    <p:sldId id="524" r:id="rId31"/>
    <p:sldId id="525" r:id="rId32"/>
    <p:sldId id="526" r:id="rId33"/>
    <p:sldId id="518" r:id="rId34"/>
    <p:sldId id="519" r:id="rId35"/>
    <p:sldId id="520" r:id="rId36"/>
    <p:sldId id="521" r:id="rId37"/>
    <p:sldId id="522" r:id="rId38"/>
    <p:sldId id="513" r:id="rId39"/>
    <p:sldId id="514" r:id="rId40"/>
    <p:sldId id="515" r:id="rId41"/>
    <p:sldId id="516" r:id="rId42"/>
    <p:sldId id="510" r:id="rId43"/>
    <p:sldId id="511" r:id="rId44"/>
    <p:sldId id="512" r:id="rId45"/>
    <p:sldId id="507" r:id="rId46"/>
    <p:sldId id="508" r:id="rId47"/>
    <p:sldId id="509" r:id="rId48"/>
    <p:sldId id="506" r:id="rId49"/>
    <p:sldId id="503" r:id="rId50"/>
    <p:sldId id="504" r:id="rId51"/>
    <p:sldId id="505" r:id="rId52"/>
    <p:sldId id="502" r:id="rId53"/>
    <p:sldId id="500" r:id="rId54"/>
    <p:sldId id="476" r:id="rId55"/>
    <p:sldId id="498" r:id="rId56"/>
    <p:sldId id="499" r:id="rId57"/>
    <p:sldId id="496" r:id="rId58"/>
    <p:sldId id="497" r:id="rId59"/>
    <p:sldId id="484" r:id="rId60"/>
    <p:sldId id="494" r:id="rId61"/>
    <p:sldId id="495" r:id="rId62"/>
    <p:sldId id="488" r:id="rId63"/>
    <p:sldId id="269" r:id="rId64"/>
    <p:sldId id="491" r:id="rId65"/>
    <p:sldId id="492" r:id="rId66"/>
    <p:sldId id="493" r:id="rId67"/>
    <p:sldId id="489" r:id="rId68"/>
    <p:sldId id="486" r:id="rId69"/>
    <p:sldId id="487" r:id="rId70"/>
    <p:sldId id="479" r:id="rId71"/>
    <p:sldId id="480" r:id="rId72"/>
    <p:sldId id="481" r:id="rId73"/>
    <p:sldId id="490" r:id="rId74"/>
    <p:sldId id="482" r:id="rId75"/>
    <p:sldId id="483" r:id="rId76"/>
    <p:sldId id="485" r:id="rId77"/>
    <p:sldId id="473" r:id="rId78"/>
    <p:sldId id="474" r:id="rId79"/>
    <p:sldId id="475" r:id="rId80"/>
    <p:sldId id="477" r:id="rId81"/>
    <p:sldId id="478" r:id="rId82"/>
    <p:sldId id="462" r:id="rId83"/>
    <p:sldId id="463" r:id="rId84"/>
    <p:sldId id="464" r:id="rId85"/>
    <p:sldId id="465" r:id="rId86"/>
    <p:sldId id="466" r:id="rId87"/>
    <p:sldId id="468" r:id="rId88"/>
    <p:sldId id="470" r:id="rId89"/>
    <p:sldId id="471" r:id="rId90"/>
    <p:sldId id="472" r:id="rId91"/>
    <p:sldId id="469" r:id="rId92"/>
    <p:sldId id="467" r:id="rId93"/>
    <p:sldId id="459" r:id="rId94"/>
    <p:sldId id="460" r:id="rId95"/>
    <p:sldId id="461" r:id="rId96"/>
    <p:sldId id="456" r:id="rId97"/>
    <p:sldId id="457" r:id="rId98"/>
    <p:sldId id="458" r:id="rId99"/>
    <p:sldId id="453" r:id="rId100"/>
    <p:sldId id="454" r:id="rId101"/>
    <p:sldId id="455" r:id="rId102"/>
    <p:sldId id="451" r:id="rId103"/>
    <p:sldId id="452" r:id="rId104"/>
    <p:sldId id="444" r:id="rId105"/>
    <p:sldId id="445" r:id="rId106"/>
    <p:sldId id="446" r:id="rId107"/>
    <p:sldId id="449" r:id="rId108"/>
    <p:sldId id="450" r:id="rId109"/>
    <p:sldId id="447" r:id="rId110"/>
    <p:sldId id="437" r:id="rId111"/>
    <p:sldId id="438" r:id="rId112"/>
    <p:sldId id="439" r:id="rId113"/>
    <p:sldId id="441" r:id="rId114"/>
    <p:sldId id="442" r:id="rId115"/>
    <p:sldId id="443" r:id="rId116"/>
    <p:sldId id="440" r:id="rId117"/>
    <p:sldId id="431" r:id="rId118"/>
    <p:sldId id="432" r:id="rId119"/>
    <p:sldId id="433" r:id="rId120"/>
    <p:sldId id="434" r:id="rId121"/>
    <p:sldId id="435" r:id="rId122"/>
    <p:sldId id="436" r:id="rId123"/>
    <p:sldId id="448" r:id="rId124"/>
    <p:sldId id="424" r:id="rId125"/>
    <p:sldId id="425" r:id="rId126"/>
    <p:sldId id="426" r:id="rId127"/>
    <p:sldId id="427" r:id="rId128"/>
    <p:sldId id="428" r:id="rId129"/>
    <p:sldId id="429" r:id="rId130"/>
    <p:sldId id="430" r:id="rId131"/>
    <p:sldId id="423" r:id="rId132"/>
    <p:sldId id="421" r:id="rId133"/>
    <p:sldId id="422" r:id="rId134"/>
    <p:sldId id="390" r:id="rId135"/>
    <p:sldId id="391" r:id="rId136"/>
    <p:sldId id="392" r:id="rId137"/>
    <p:sldId id="393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394" r:id="rId147"/>
    <p:sldId id="395" r:id="rId148"/>
    <p:sldId id="396" r:id="rId149"/>
    <p:sldId id="397" r:id="rId150"/>
    <p:sldId id="398" r:id="rId151"/>
    <p:sldId id="399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389" r:id="rId166"/>
    <p:sldId id="388" r:id="rId167"/>
    <p:sldId id="387" r:id="rId168"/>
    <p:sldId id="364" r:id="rId169"/>
    <p:sldId id="365" r:id="rId170"/>
    <p:sldId id="366" r:id="rId171"/>
    <p:sldId id="367" r:id="rId172"/>
    <p:sldId id="362" r:id="rId173"/>
    <p:sldId id="383" r:id="rId174"/>
    <p:sldId id="384" r:id="rId175"/>
    <p:sldId id="385" r:id="rId176"/>
    <p:sldId id="386" r:id="rId177"/>
    <p:sldId id="363" r:id="rId178"/>
    <p:sldId id="368" r:id="rId179"/>
    <p:sldId id="369" r:id="rId180"/>
    <p:sldId id="370" r:id="rId181"/>
    <p:sldId id="371" r:id="rId182"/>
    <p:sldId id="358" r:id="rId183"/>
    <p:sldId id="359" r:id="rId184"/>
    <p:sldId id="360" r:id="rId185"/>
    <p:sldId id="361" r:id="rId186"/>
    <p:sldId id="372" r:id="rId187"/>
    <p:sldId id="373" r:id="rId188"/>
    <p:sldId id="374" r:id="rId189"/>
    <p:sldId id="375" r:id="rId190"/>
    <p:sldId id="376" r:id="rId191"/>
    <p:sldId id="377" r:id="rId192"/>
    <p:sldId id="380" r:id="rId193"/>
    <p:sldId id="381" r:id="rId194"/>
    <p:sldId id="382" r:id="rId195"/>
    <p:sldId id="378" r:id="rId196"/>
    <p:sldId id="379" r:id="rId197"/>
    <p:sldId id="355" r:id="rId198"/>
    <p:sldId id="356" r:id="rId199"/>
    <p:sldId id="357" r:id="rId200"/>
    <p:sldId id="353" r:id="rId201"/>
    <p:sldId id="354" r:id="rId202"/>
    <p:sldId id="351" r:id="rId203"/>
    <p:sldId id="352" r:id="rId204"/>
    <p:sldId id="342" r:id="rId205"/>
    <p:sldId id="343" r:id="rId206"/>
    <p:sldId id="344" r:id="rId207"/>
    <p:sldId id="345" r:id="rId208"/>
    <p:sldId id="346" r:id="rId209"/>
    <p:sldId id="347" r:id="rId210"/>
    <p:sldId id="348" r:id="rId211"/>
    <p:sldId id="349" r:id="rId212"/>
    <p:sldId id="350" r:id="rId213"/>
    <p:sldId id="325" r:id="rId214"/>
    <p:sldId id="326" r:id="rId215"/>
    <p:sldId id="339" r:id="rId216"/>
    <p:sldId id="340" r:id="rId217"/>
    <p:sldId id="341" r:id="rId218"/>
    <p:sldId id="327" r:id="rId219"/>
    <p:sldId id="270" r:id="rId220"/>
    <p:sldId id="282" r:id="rId221"/>
    <p:sldId id="271" r:id="rId222"/>
    <p:sldId id="283" r:id="rId223"/>
    <p:sldId id="316" r:id="rId224"/>
    <p:sldId id="272" r:id="rId225"/>
    <p:sldId id="335" r:id="rId226"/>
    <p:sldId id="286" r:id="rId227"/>
    <p:sldId id="285" r:id="rId228"/>
    <p:sldId id="336" r:id="rId229"/>
    <p:sldId id="337" r:id="rId230"/>
    <p:sldId id="338" r:id="rId231"/>
    <p:sldId id="284" r:id="rId232"/>
    <p:sldId id="292" r:id="rId233"/>
    <p:sldId id="291" r:id="rId234"/>
    <p:sldId id="281" r:id="rId235"/>
    <p:sldId id="280" r:id="rId236"/>
    <p:sldId id="279" r:id="rId237"/>
    <p:sldId id="328" r:id="rId238"/>
    <p:sldId id="278" r:id="rId239"/>
    <p:sldId id="277" r:id="rId240"/>
    <p:sldId id="317" r:id="rId241"/>
    <p:sldId id="318" r:id="rId242"/>
    <p:sldId id="276" r:id="rId243"/>
    <p:sldId id="275" r:id="rId244"/>
    <p:sldId id="273" r:id="rId245"/>
    <p:sldId id="329" r:id="rId246"/>
    <p:sldId id="330" r:id="rId247"/>
    <p:sldId id="331" r:id="rId248"/>
    <p:sldId id="332" r:id="rId249"/>
    <p:sldId id="333" r:id="rId250"/>
    <p:sldId id="334" r:id="rId251"/>
    <p:sldId id="322" r:id="rId252"/>
    <p:sldId id="323" r:id="rId253"/>
    <p:sldId id="324" r:id="rId254"/>
    <p:sldId id="320" r:id="rId255"/>
    <p:sldId id="321" r:id="rId256"/>
    <p:sldId id="319" r:id="rId257"/>
    <p:sldId id="257" r:id="rId258"/>
    <p:sldId id="306" r:id="rId259"/>
    <p:sldId id="315" r:id="rId260"/>
    <p:sldId id="314" r:id="rId261"/>
    <p:sldId id="312" r:id="rId262"/>
    <p:sldId id="307" r:id="rId263"/>
    <p:sldId id="313" r:id="rId264"/>
    <p:sldId id="311" r:id="rId265"/>
    <p:sldId id="310" r:id="rId266"/>
    <p:sldId id="309" r:id="rId267"/>
    <p:sldId id="308" r:id="rId268"/>
    <p:sldId id="264" r:id="rId269"/>
    <p:sldId id="265" r:id="rId270"/>
    <p:sldId id="268" r:id="rId271"/>
    <p:sldId id="267" r:id="rId272"/>
    <p:sldId id="266" r:id="rId273"/>
    <p:sldId id="258" r:id="rId274"/>
    <p:sldId id="259" r:id="rId275"/>
    <p:sldId id="287" r:id="rId276"/>
    <p:sldId id="293" r:id="rId277"/>
    <p:sldId id="295" r:id="rId278"/>
    <p:sldId id="305" r:id="rId279"/>
    <p:sldId id="303" r:id="rId280"/>
    <p:sldId id="296" r:id="rId281"/>
    <p:sldId id="304" r:id="rId282"/>
    <p:sldId id="302" r:id="rId283"/>
    <p:sldId id="301" r:id="rId284"/>
    <p:sldId id="300" r:id="rId285"/>
    <p:sldId id="299" r:id="rId286"/>
    <p:sldId id="298" r:id="rId287"/>
    <p:sldId id="297" r:id="rId288"/>
    <p:sldId id="294" r:id="rId289"/>
    <p:sldId id="290" r:id="rId290"/>
    <p:sldId id="289" r:id="rId291"/>
    <p:sldId id="288" r:id="rId292"/>
    <p:sldId id="260" r:id="rId293"/>
    <p:sldId id="262" r:id="rId294"/>
    <p:sldId id="261" r:id="rId2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19" autoAdjust="0"/>
    <p:restoredTop sz="91066" autoAdjust="0"/>
  </p:normalViewPr>
  <p:slideViewPr>
    <p:cSldViewPr snapToGrid="0">
      <p:cViewPr varScale="1">
        <p:scale>
          <a:sx n="52" d="100"/>
          <a:sy n="52" d="100"/>
        </p:scale>
        <p:origin x="102" y="15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tableStyles" Target="tableStyles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viewProps" Target="view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3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2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2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1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4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8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069B4-860D-43C2-934C-616AA398D4D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3B694-7C9A-4C16-9262-1F6F62A49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7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g"/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emf"/><Relationship Id="rId4" Type="http://schemas.openxmlformats.org/officeDocument/2006/relationships/image" Target="../media/image269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2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4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1.jp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5.jp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6.jp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8.jp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9.jp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4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3.jp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3.jp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7.jp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4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8.jp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70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7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jpg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fi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24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microsoft.com/office/2007/relationships/hdphoto" Target="../media/hdphoto1.wdp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04"/>
            <a:ext cx="12192000" cy="6983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5604"/>
            <a:ext cx="1810669" cy="1024217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790950" y="3505200"/>
            <a:ext cx="8401050" cy="31813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ထို့နောက် ကိုယ်တော် က သင်တို့အား 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ါအမှန်ဆ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ိုသည်က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 ကောင်းကင် ပွင့်န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ေသည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ကို လည်းကောင်း ၊ 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ူသ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ား၏ အပ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ေါ် 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၌ ဘ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ုရားသခင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်၏  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ကောင်းကင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်တမန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ျား 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လျက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တက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လျက် ရှိနေက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ြသည်က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 လည်းကောင်း သင်တို့မြင်ကြရ လိမ့်မည်ဟု သူ့အ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ားမ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ိန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 </a:t>
            </a:r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တော်မ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ူ၏။  </a:t>
            </a:r>
            <a:endParaRPr lang="my-MM" sz="24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my-MM" sz="24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ရှင်ယောဟန် </a:t>
            </a:r>
            <a:r>
              <a:rPr lang="my-MM" sz="24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၁:၅၁</a:t>
            </a:r>
            <a:endParaRPr lang="my-MM" sz="24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6724650" y="0"/>
            <a:ext cx="2724150" cy="89535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John 1:47-51</a:t>
            </a:r>
          </a:p>
        </p:txBody>
      </p:sp>
    </p:spTree>
    <p:extLst>
      <p:ext uri="{BB962C8B-B14F-4D97-AF65-F5344CB8AC3E}">
        <p14:creationId xmlns:p14="http://schemas.microsoft.com/office/powerpoint/2010/main" val="55507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15" y="0"/>
            <a:ext cx="1810669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32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9600" cy="6877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1" y="0"/>
            <a:ext cx="190211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292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450" y="3085597"/>
            <a:ext cx="10725150" cy="70788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ဆုတောင်းခြင်းသည်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ဘ၀၏အခ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ြေခံအုတ်မြစ်ဖြစ်သည်။ </a:t>
            </a:r>
            <a:endParaRPr lang="en-GB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2117" cy="1085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3450" y="4688998"/>
            <a:ext cx="5067300" cy="1104900"/>
          </a:xfrm>
          <a:prstGeom prst="rect">
            <a:avLst/>
          </a:prstGeom>
          <a:noFill/>
        </p:spPr>
        <p:txBody>
          <a:bodyPr wrap="square" rtlCol="0">
            <a:prstTxWarp prst="textCascadeUp">
              <a:avLst/>
            </a:prstTxWarp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MATTHEW 6:7-15</a:t>
            </a:r>
            <a:endParaRPr lang="en-GB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0154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132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346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11159" r="7613"/>
          <a:stretch/>
        </p:blipFill>
        <p:spPr>
          <a:xfrm>
            <a:off x="2952750" y="0"/>
            <a:ext cx="9239250" cy="6819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1329" cy="1274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550" y="1931683"/>
            <a:ext cx="4629150" cy="1573517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r>
              <a:rPr lang="en-GB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CRCM FORMATION TEAM</a:t>
            </a:r>
          </a:p>
          <a:p>
            <a:r>
              <a:rPr lang="en-GB" sz="2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17.6.2023 - Meeting</a:t>
            </a:r>
            <a:endParaRPr lang="en-GB" sz="28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9510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1888" y="5534561"/>
            <a:ext cx="5749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          Sr. </a:t>
            </a:r>
            <a:r>
              <a:rPr lang="en-GB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Benedetta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GB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Myat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GB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Hnin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GB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Nwe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(ISR)</a:t>
            </a:r>
          </a:p>
          <a:p>
            <a:r>
              <a:rPr lang="my-MM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လက</a:t>
            </a:r>
            <a:r>
              <a:rPr lang="my-MM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်ရ</a:t>
            </a:r>
            <a:r>
              <a:rPr lang="my-MM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 ၂၀၂၂ ခုနှစ် မှ ၂၀၂၄ခုနှစ် အထိ  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CRCM Website </a:t>
            </a:r>
            <a:r>
              <a:rPr lang="my-MM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နှင့် 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GB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Kyese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Myanmar Facebook page</a:t>
            </a:r>
            <a:r>
              <a:rPr lang="my-MM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(ကြေးစည်မြန်မာ) ၏ 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Admin/ </a:t>
            </a:r>
            <a:r>
              <a:rPr lang="my-MM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my-MM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ယ်ဒီတာ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1" y="81596"/>
            <a:ext cx="5587115" cy="5463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331528" y="5801532"/>
            <a:ext cx="586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0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20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၂၀၂၃)ခုနှစ်၊ကြေးစည်စာစောင် (၂၅) နှစ်ပြည့်ဂျူဗလီ လိုဂို</a:t>
            </a:r>
            <a:endParaRPr lang="en-GB" sz="20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280141"/>
            <a:ext cx="3906981" cy="52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43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6"/>
          <a:stretch/>
        </p:blipFill>
        <p:spPr>
          <a:xfrm>
            <a:off x="3291505" y="0"/>
            <a:ext cx="89004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387" t="4238" r="6883" b="11102"/>
          <a:stretch/>
        </p:blipFill>
        <p:spPr>
          <a:xfrm>
            <a:off x="0" y="0"/>
            <a:ext cx="596246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2463" y="138546"/>
            <a:ext cx="5994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ကြေးစည်စာစောင် ထုတ်ဝေခြင်း ၂၅ နှစ်ပြည့် ဂျူဗလီ သီချင်း</a:t>
            </a:r>
            <a:r>
              <a:rPr lang="my-MM" sz="20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GB" sz="2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LAVITA Studio</a:t>
            </a:r>
            <a:r>
              <a:rPr lang="my-MM" sz="2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တ</a:t>
            </a:r>
            <a:r>
              <a:rPr lang="my-MM" sz="20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</a:t>
            </a:r>
            <a:r>
              <a:rPr lang="my-MM" sz="2000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်သွင်းခြင်း (၂၀၂၃) </a:t>
            </a:r>
            <a:endParaRPr lang="en-GB" sz="2000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739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2" t="4898" r="15195" b="6213"/>
          <a:stretch/>
        </p:blipFill>
        <p:spPr>
          <a:xfrm>
            <a:off x="0" y="0"/>
            <a:ext cx="57773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 r="22451" b="6214"/>
          <a:stretch/>
        </p:blipFill>
        <p:spPr>
          <a:xfrm>
            <a:off x="5777345" y="0"/>
            <a:ext cx="63955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5709" y="235526"/>
            <a:ext cx="50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CRCM Website </a:t>
            </a:r>
            <a:r>
              <a:rPr lang="my-MM" sz="2400" dirty="0" smtClean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</a:t>
            </a:r>
            <a:r>
              <a:rPr lang="my-MM" sz="2400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</a:t>
            </a:r>
            <a:r>
              <a:rPr lang="my-MM" sz="2400" dirty="0" smtClean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my-MM" sz="24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ကြေးစည်စာစောင်ရုံး</a:t>
            </a:r>
            <a:endParaRPr lang="en-GB" sz="24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476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78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6781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228703" cy="1276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67280"/>
            <a:ext cx="5981700" cy="1861870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641"/>
              </a:avLst>
            </a:prstTxWarp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Most Sacred Heart of Jesus, Have mercy on us.</a:t>
            </a:r>
            <a:endParaRPr lang="en-GB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1846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20" y="0"/>
            <a:ext cx="633788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9482"/>
          <a:stretch/>
        </p:blipFill>
        <p:spPr>
          <a:xfrm>
            <a:off x="0" y="0"/>
            <a:ext cx="619554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4099" y="5860473"/>
            <a:ext cx="3265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2023 - CRCM</a:t>
            </a:r>
            <a:r>
              <a:rPr lang="en-GB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  <a:r>
              <a:rPr lang="my-MM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အတွင်းရေးမှူး </a:t>
            </a:r>
            <a:r>
              <a:rPr lang="en-GB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Sr.</a:t>
            </a:r>
            <a:r>
              <a:rPr lang="my-MM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ကက်သရင်းကောမိုင်</a:t>
            </a:r>
            <a:r>
              <a:rPr lang="en-GB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(SMM)</a:t>
            </a:r>
            <a:r>
              <a:rPr lang="my-MM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endParaRPr lang="en-GB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6945" y="6306749"/>
            <a:ext cx="486294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2000" b="1" dirty="0" smtClean="0">
                <a:ln/>
                <a:solidFill>
                  <a:schemeClr val="accent4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MIRS Director –  Rev. Fr. Camillus </a:t>
            </a:r>
            <a:r>
              <a:rPr lang="en-GB" sz="2000" b="1" dirty="0" err="1" smtClean="0">
                <a:ln/>
                <a:solidFill>
                  <a:schemeClr val="accent4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Suan</a:t>
            </a:r>
            <a:r>
              <a:rPr lang="en-GB" sz="2000" b="1" dirty="0" smtClean="0">
                <a:ln/>
                <a:solidFill>
                  <a:schemeClr val="accent4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(SDB</a:t>
            </a:r>
            <a:r>
              <a:rPr lang="en-GB" b="1" dirty="0" smtClean="0">
                <a:ln/>
                <a:solidFill>
                  <a:schemeClr val="accent4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) </a:t>
            </a:r>
            <a:endParaRPr lang="en-GB" b="1" dirty="0">
              <a:ln/>
              <a:solidFill>
                <a:schemeClr val="accent4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72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571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10669" cy="1024217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3028950" y="433667"/>
            <a:ext cx="3886200" cy="9950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25</a:t>
            </a:r>
            <a:r>
              <a:rPr lang="en-GB" baseline="30000" dirty="0" smtClean="0"/>
              <a:t>th</a:t>
            </a:r>
            <a:r>
              <a:rPr lang="en-GB" dirty="0" smtClean="0"/>
              <a:t> Week in ordinary time, Sat.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9972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9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991859" cy="946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7329" y="295714"/>
            <a:ext cx="3449781" cy="130232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5261"/>
              </a:avLst>
            </a:prstTxWarp>
            <a:spAutoFit/>
          </a:bodyPr>
          <a:lstStyle/>
          <a:p>
            <a:r>
              <a:rPr lang="en-GB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JOHN 6:51-58</a:t>
            </a:r>
            <a:endParaRPr lang="en-GB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82" y="5167746"/>
            <a:ext cx="7370618" cy="102523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 am the living bread that came down from heaven.</a:t>
            </a:r>
            <a:endParaRPr lang="en-GB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4598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77091"/>
            <a:ext cx="3505200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GB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Matthew 5:1-12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912" cy="792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82" y="1648691"/>
            <a:ext cx="8201891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my-MM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ဖြောင့်မတ်ခြင်းတရားအတွက် ညှဉ်းပန်းနှိပ်စက်ခြင်း ခံရသော သူတို့သည် မင်္ဂလာရှိကြ၏။ အကြောင်း မူကားကောင်းကင်နိုင်ငံတော်သည် ထိုသူတို့၏ နိုင်ငံဖြစ်၏။</a:t>
            </a:r>
            <a:r>
              <a:rPr lang="my-MM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Myanmar Text" panose="00000603000000000203" pitchFamily="2" charset="0"/>
              </a:rPr>
              <a:t> </a:t>
            </a:r>
            <a:endParaRPr lang="en-GB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8721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30"/>
            <a:ext cx="12192000" cy="6881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912" cy="792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943" y="4502727"/>
            <a:ext cx="7994073" cy="224676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my-MM" sz="2800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သင်တို့သည် လောက၏ အလင်းဖြစ်ကြ၏။ တောင်ပေါ်တွင် ထားသောမြို့ကိုဝှက်ကွယ်ထား၍ မရနိုင်။ မည်သူကမျှဆီမီးကိုထွန်း၍ တောင်းဇလားအောက်၌ ထားလေ့မရှိ။ ၎င်းကိုဆီမီးခုံပေါ်၌သာ တင်ကြသဖြင</a:t>
            </a:r>
            <a:r>
              <a:rPr lang="my-MM" sz="280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့်</a:t>
            </a:r>
            <a:r>
              <a:rPr lang="en-GB" sz="280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      </a:t>
            </a:r>
            <a:r>
              <a:rPr lang="my-MM" sz="280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၎</a:t>
            </a:r>
            <a:r>
              <a:rPr lang="my-MM" sz="2800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င်း သည် အိမ်သူအိမ်သားအားလုံးကို အလင်းပေးလေ၏။ </a:t>
            </a:r>
            <a:endParaRPr lang="en-GB" sz="280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6924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912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373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>
          <a:xfrm>
            <a:off x="4093888" y="0"/>
            <a:ext cx="809811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2" y="123270"/>
            <a:ext cx="1537083" cy="880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68" y="1037258"/>
            <a:ext cx="40178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 smtClean="0"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  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သင်သည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 သင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်၏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ပူဇော်သက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</a:t>
            </a:r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က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ို ယဇ်ပလ္လင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်သ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ို့ ယူဆောင်လာ သ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ောအခ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ါ သင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်၏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ညီအစ်က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ို</a:t>
            </a:r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သည်သင့်၌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အပြစ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်တင်စရာ</a:t>
            </a:r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တစ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်စ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ုံတစ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်ခု ရှိန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ေသည်က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ို ထိုနေရ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ာ၌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သတိ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ရလ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ျှင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်၊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သင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်၏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ပူဇော်သကာကို ယဇ်ပလ္လင်ရှေ့ တွင် ထားခဲ့ပ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ြီးလ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ျှင် သ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ွား၍</a:t>
            </a:r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သူန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ှင့် သင့်မြတ်အောင်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ပထမဦးစွာ</a:t>
            </a:r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ပ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ြုလုပ်လော့။ ထို့နောက်မှ ပြန်လ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ာ၍ 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သင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်၏ပ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ူဇော်သက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ာကို</a:t>
            </a:r>
            <a:r>
              <a:rPr lang="en-GB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ဆက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်ကပ်လော့။</a:t>
            </a:r>
            <a:r>
              <a:rPr lang="my-MM" sz="2400" dirty="0">
                <a:ln w="0"/>
                <a:solidFill>
                  <a:schemeClr val="accent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yanmar Text" panose="00000603000000000203" pitchFamily="2" charset="0"/>
              </a:rPr>
              <a:t> </a:t>
            </a:r>
            <a:endParaRPr lang="en-GB" sz="2400" dirty="0">
              <a:ln w="0"/>
              <a:solidFill>
                <a:schemeClr val="accent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9365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4041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5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04"/>
            <a:ext cx="1381688" cy="7913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6408" y="190984"/>
            <a:ext cx="9060873" cy="88967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my-MM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“သင</a:t>
            </a:r>
            <a:r>
              <a:rPr lang="my-MM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်တို့အားငါအမှန်ဆိုသည်ကား အလှူခံသေတ္တာထဲ၌ ထည့်ဝင်ကြသော သူ အားလုံးထက် ဤဆင်းရဲသူမုဆိုးမသည် ပို၍ ထည့်ဝင်ခဲ့၏။ ရှင်</a:t>
            </a:r>
            <a:r>
              <a:rPr lang="my-MM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မာကု ၁၂း၄၃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4407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57935" cy="32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35" y="1"/>
            <a:ext cx="6634065" cy="3238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29" y="3228393"/>
            <a:ext cx="5657463" cy="3629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34" y="3228393"/>
            <a:ext cx="6634066" cy="36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99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78822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CRCM EC Members </a:t>
            </a:r>
          </a:p>
          <a:p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2023 </a:t>
            </a:r>
            <a:endParaRPr lang="en-GB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9496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149290"/>
            <a:ext cx="6475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800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ကြေးစည်စာစောင် ထုတ်ဝေခြင်း (၂၅)နှစ်ပြည့် ဂျူဗလီ ကျေးဇူးတင်မစ္ဆား ၊ ၅.၁.၂၀၂၃</a:t>
            </a:r>
            <a:endParaRPr lang="en-GB" sz="2800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07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0"/>
            <a:ext cx="6926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85" y="138646"/>
            <a:ext cx="1808975" cy="102340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25485" y="4338918"/>
            <a:ext cx="6713197" cy="1871382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Herod’s Confusion! </a:t>
            </a:r>
          </a:p>
          <a:p>
            <a:pPr algn="ctr"/>
            <a:r>
              <a:rPr lang="en-GB" sz="3600" dirty="0" smtClean="0"/>
              <a:t>Who is Jesus?</a:t>
            </a:r>
            <a:endParaRPr lang="en-GB" sz="3600" dirty="0"/>
          </a:p>
        </p:txBody>
      </p:sp>
      <p:sp>
        <p:nvSpPr>
          <p:cNvPr id="5" name="Notched Right Arrow 4"/>
          <p:cNvSpPr/>
          <p:nvPr/>
        </p:nvSpPr>
        <p:spPr>
          <a:xfrm>
            <a:off x="1198592" y="1028700"/>
            <a:ext cx="3238500" cy="1809750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Lk. 9:7-9</a:t>
            </a:r>
          </a:p>
        </p:txBody>
      </p:sp>
    </p:spTree>
    <p:extLst>
      <p:ext uri="{BB962C8B-B14F-4D97-AF65-F5344CB8AC3E}">
        <p14:creationId xmlns:p14="http://schemas.microsoft.com/office/powerpoint/2010/main" val="29061798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-816" r="29438" b="816"/>
          <a:stretch/>
        </p:blipFill>
        <p:spPr>
          <a:xfrm>
            <a:off x="-87383" y="-96982"/>
            <a:ext cx="6245587" cy="6931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04" y="3701239"/>
            <a:ext cx="6033796" cy="313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04" y="0"/>
            <a:ext cx="6033796" cy="382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448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2210" cy="1329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291" y="5694218"/>
            <a:ext cx="10169236" cy="584775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my-MM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my-MM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cs typeface="Pyidaungsu" panose="020B0502040204020203" pitchFamily="34" charset="0"/>
              </a:rPr>
              <a:t>ိုငါ့ ဝိညာဥ်ထာဝရဘုရားကို ချီးမွမ်းလော့။ ဆာလံကျမ်း ၁၄၆</a:t>
            </a:r>
            <a:endParaRPr lang="en-GB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331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7450"/>
            <a:ext cx="5288973" cy="3950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96"/>
          <a:stretch/>
        </p:blipFill>
        <p:spPr>
          <a:xfrm>
            <a:off x="5288973" y="0"/>
            <a:ext cx="69030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8973" cy="31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50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8283" r="12828"/>
          <a:stretch/>
        </p:blipFill>
        <p:spPr>
          <a:xfrm>
            <a:off x="0" y="-1"/>
            <a:ext cx="4842164" cy="3370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1"/>
          <a:stretch/>
        </p:blipFill>
        <p:spPr>
          <a:xfrm>
            <a:off x="4842164" y="-2"/>
            <a:ext cx="7313397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838"/>
            <a:ext cx="4842164" cy="3572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1782" y="6192982"/>
            <a:ext cx="3532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2023 – 85</a:t>
            </a:r>
            <a:r>
              <a:rPr lang="en-GB" sz="2000" baseline="300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</a:t>
            </a:r>
            <a:r>
              <a:rPr lang="en-GB" sz="20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General Convention</a:t>
            </a:r>
            <a:endParaRPr lang="en-GB" sz="20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6414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99582" cy="1488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97434" y="5934578"/>
            <a:ext cx="2806995" cy="64633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John 3:16-18</a:t>
            </a:r>
          </a:p>
        </p:txBody>
      </p:sp>
    </p:spTree>
    <p:extLst>
      <p:ext uri="{BB962C8B-B14F-4D97-AF65-F5344CB8AC3E}">
        <p14:creationId xmlns:p14="http://schemas.microsoft.com/office/powerpoint/2010/main" val="24176826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22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97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47" y="217715"/>
            <a:ext cx="2110002" cy="13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590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939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99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641"/>
            <a:ext cx="2382756" cy="1081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4286" y="1589313"/>
            <a:ext cx="3722914" cy="1153887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592"/>
              </a:avLst>
            </a:prstTxWarp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Mark. 12;28-34</a:t>
            </a:r>
          </a:p>
        </p:txBody>
      </p:sp>
    </p:spTree>
    <p:extLst>
      <p:ext uri="{BB962C8B-B14F-4D97-AF65-F5344CB8AC3E}">
        <p14:creationId xmlns:p14="http://schemas.microsoft.com/office/powerpoint/2010/main" val="144689295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421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170121"/>
            <a:ext cx="849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85</a:t>
            </a:r>
            <a:r>
              <a:rPr lang="en-GB" sz="4000" baseline="30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</a:t>
            </a:r>
            <a:r>
              <a:rPr lang="en-GB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General Convention, 2-4.6.2023 </a:t>
            </a:r>
            <a:endParaRPr lang="en-GB" sz="40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29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10669" cy="1024217"/>
          </a:xfrm>
          <a:prstGeom prst="rect">
            <a:avLst/>
          </a:prstGeom>
        </p:spPr>
      </p:pic>
      <p:sp>
        <p:nvSpPr>
          <p:cNvPr id="4" name="Down Ribbon 3"/>
          <p:cNvSpPr/>
          <p:nvPr/>
        </p:nvSpPr>
        <p:spPr>
          <a:xfrm>
            <a:off x="2076450" y="177612"/>
            <a:ext cx="4191000" cy="668992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Mt.21:28-32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905334" y="5124450"/>
            <a:ext cx="10706100" cy="1295400"/>
          </a:xfrm>
          <a:prstGeom prst="horizontalScroll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Remember your compassion, O Lord. Psalm 25: </a:t>
            </a:r>
            <a:endParaRPr lang="en-GB" sz="3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262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273" r="-866" b="21753"/>
          <a:stretch/>
        </p:blipFill>
        <p:spPr>
          <a:xfrm>
            <a:off x="0" y="21771"/>
            <a:ext cx="12289067" cy="6836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6246" y="827313"/>
            <a:ext cx="444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85</a:t>
            </a:r>
            <a:r>
              <a:rPr lang="en-GB" sz="3200" baseline="30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</a:t>
            </a:r>
            <a:r>
              <a:rPr lang="en-GB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General Convention</a:t>
            </a:r>
          </a:p>
          <a:p>
            <a:r>
              <a:rPr lang="en-GB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2-4</a:t>
            </a:r>
            <a:r>
              <a:rPr lang="en-GB" sz="3200" baseline="300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</a:t>
            </a:r>
            <a:r>
              <a:rPr lang="en-GB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JUNE,2023. </a:t>
            </a:r>
          </a:p>
          <a:p>
            <a:r>
              <a:rPr lang="en-GB" sz="32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CRCM</a:t>
            </a:r>
            <a:endParaRPr lang="en-GB" sz="3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0128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43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2210" cy="1329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2228" y="403264"/>
            <a:ext cx="3657600" cy="120782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MARK  11:27-33</a:t>
            </a:r>
            <a:endParaRPr lang="en-GB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7871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" y="-38958"/>
            <a:ext cx="12192000" cy="6896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1" y="0"/>
            <a:ext cx="27922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398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"/>
            <a:ext cx="162862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6" name="Picture 2" descr="https://scontent.frgn2-2.fna.fbcdn.net/v/t39.30808-6/346058698_925238498759599_1474089254618253863_n.jpg?stp=dst-jpg_s600x600&amp;_nc_cat=109&amp;ccb=1-7&amp;_nc_sid=8bfeb9&amp;_nc_ohc=eKxJcUbIdFMAX-yyMcI&amp;_nc_ht=scontent.frgn2-2.fna&amp;oh=00_AfBnphXepC0Fl9YHHulsMVFwKbkGc3bATnLi7szhf7FmJg&amp;oe=64646C8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8"/>
            <a:ext cx="146926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084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922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7544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041"/>
            <a:ext cx="12192000" cy="6866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467292" cy="834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3442" y="425302"/>
            <a:ext cx="8782493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y-MM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ငါ၏ သိုးတို့</a:t>
            </a:r>
            <a:r>
              <a:rPr lang="my-MM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သည် </a:t>
            </a:r>
            <a:r>
              <a:rPr lang="my-MM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ငါ့အသံကိုနားထောင်ကြ</a:t>
            </a:r>
            <a:r>
              <a:rPr lang="my-MM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၏။ င</a:t>
            </a:r>
            <a:r>
              <a:rPr lang="my-MM" sz="36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ါသည်သူ တို့ကိုသိ၍ သူတို့သည်လည်း ငါ့နောက်သို့လိုက်ကြ၏။ </a:t>
            </a:r>
            <a:r>
              <a:rPr lang="my-MM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ရှင်ယောဟန် ၁၀း၂၇</a:t>
            </a:r>
            <a:endParaRPr lang="en-GB" sz="3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849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93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7671" cy="4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66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721922" cy="8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74" y="84224"/>
            <a:ext cx="1767993" cy="1005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150"/>
            <a:ext cx="12192000" cy="5767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376518"/>
            <a:ext cx="4446494" cy="646331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en-GB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John 13:16-20</a:t>
            </a:r>
            <a:endParaRPr lang="en-GB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974075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သင်တို့အား  ငါဧကန်အမှန်ဆ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ိုသည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ကား ငါ စေလွှတ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်သောသူ</a:t>
            </a:r>
            <a:r>
              <a:rPr lang="en-GB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မည်သ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ူ့ ကို မဆို လက်ခ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ံသ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 သ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ူသည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ငါ့ကိုလက်ခ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ံ၏။ င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ါ့ကိုလက်ခ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ံသ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 သူ သည် ငါ့က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ိုစ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ေလွှတ် 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ူသ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 သ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ူက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ိုလည်း 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လက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်ခ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ံ၏ </a:t>
            </a:r>
            <a:r>
              <a:rPr lang="en-GB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ဟ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 မိန့်  တော်မ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 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၏။  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36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600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၁၃:၂၀</a:t>
            </a:r>
            <a:endParaRPr lang="my-MM" sz="3600" dirty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073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0565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2333" cy="84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7658" y="1175657"/>
            <a:ext cx="17852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14:7-14</a:t>
            </a:r>
            <a:endParaRPr lang="en-GB" sz="36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828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7519" cy="86720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00525" y="0"/>
            <a:ext cx="3790950" cy="1299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GB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Lk. 9:1-6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0" y="4819650"/>
            <a:ext cx="9258300" cy="16764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They departed and went through the villages, preaching the Gospel and healing everywhere.</a:t>
            </a:r>
            <a:endParaRPr lang="en-GB" sz="32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0494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76799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8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640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97" y="182837"/>
            <a:ext cx="176799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570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9379" cy="13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871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1301" y="128764"/>
            <a:ext cx="92447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ခမည်းတ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ငါ့ကိုချစ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ော်မူ  သကဲ့ 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 င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ါသည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သင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်တို့က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 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ခ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ျစ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်၏။ ငါ၏  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ချစ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်ခ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်းမ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ေတ္တ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ာ၌  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တည်န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ေက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ြလော့။  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3600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600" dirty="0" smtClean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၁၅:၉</a:t>
            </a:r>
            <a:endParaRPr lang="my-MM" sz="3600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809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1" y="139294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8570" y="1284515"/>
            <a:ext cx="11234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င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ါ၏ ပညတ်သည်က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 င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ါသည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သင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်တို့က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ျစ်သက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ဲ့သ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 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်တို့ သည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်လည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 အချင်းချင်းချစ် ကြလော့။  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၁၅:၁၂</a:t>
            </a:r>
            <a:endParaRPr lang="my-MM" sz="36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986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74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78879" cy="1467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840895"/>
            <a:ext cx="123661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အစေခ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ံသည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မိမ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ိ၏ သခင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်ထက်မကြီးမြတ်ဟူ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၍ သင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်တို့အား  ငါပြောခ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ဲ့သည်က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 သတိရ ကြလော့။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ောကသားတ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ငါ့ကိုညှဉ်းဆဲခဲ့ကြပ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ါလ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ျှင်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သင်တို့ကိုလည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ညှဉ်းဆဲက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ြလ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ိမ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့်မည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်။   သူတ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ငါ့စကားကို လိုက်နာစောင့်ထိန်းခဲ့ကြပ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ါလ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ျှင်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်တို့   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၏စကားက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ိုလည်း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ိုက်နာစောင့်ထိန်းက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ြလ</a:t>
            </a:r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 </a:t>
            </a:r>
          </a:p>
          <a:p>
            <a:r>
              <a:rPr lang="my-MM" sz="4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ရှင်ယောဟန် </a:t>
            </a:r>
            <a:r>
              <a:rPr lang="my-MM" sz="40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၁၅:၂၀</a:t>
            </a:r>
            <a:endParaRPr lang="my-MM" sz="40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840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0693" cy="7060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5" y="208657"/>
            <a:ext cx="1767993" cy="1005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59690"/>
            <a:ext cx="12582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‘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ငါ့ကိုချစ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်လ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ျှင် 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ငါ၏ တပည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့်တ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ျား 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ိုစောင့်ထိန်းကြ လိမ့်မည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’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။ ရ</a:t>
            </a:r>
            <a:r>
              <a:rPr lang="my-MM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၁၄:၁၅</a:t>
            </a:r>
            <a:endParaRPr lang="my-MM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5854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0" y="-148855"/>
            <a:ext cx="11844670" cy="6611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79604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ခမည်းတော်ဘုရ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ားထ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ံမှ သင်တို့ထ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ံသ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 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ငါစ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ေလွှတ် မည့်ကူညီစောင်မသူတည်း ဟူသော သမ္မာတရား နှင့် သက်ဆိုင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်သည့်ဝ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ိညာဉ်တ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ခမည်းတ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ော်ထ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ံမ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ှထ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ွက်ပေါ်လ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ာ၍  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ကြွလ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ာတ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ူသောအခ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 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သူသည်ငါ၏ အက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ြောင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်းကိုသက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်သေခံ လိမ့်မည်။  </a:t>
            </a:r>
          </a:p>
          <a:p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ရှင်ယောဟန် </a:t>
            </a:r>
            <a:r>
              <a:rPr lang="my-MM" sz="2800" dirty="0" smtClean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၁၅:၂၆</a:t>
            </a:r>
            <a:endParaRPr lang="my-MM" sz="2800" dirty="0">
              <a:solidFill>
                <a:srgbClr val="FF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7024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6915" y="5473005"/>
            <a:ext cx="9666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ထိုအရှင်ကြွလ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ာတ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ူသောအခ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  ဤလောကအား 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အပ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ြစ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်အက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ြောင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်း၊  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ဖြောင့်မတ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်ခ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်းအက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ြောင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်းန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ှင့် တရ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ားစ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ီရင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ူခ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်းအက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ြောင်း 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တို့က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  ထင်ရ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ှားစ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ွာထုတ်ဖော်ပ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ြတ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ော်မူ 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 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28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2800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၁၆:၈</a:t>
            </a:r>
            <a:endParaRPr lang="my-MM" sz="28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6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Down Ribbon 3"/>
          <p:cNvSpPr/>
          <p:nvPr/>
        </p:nvSpPr>
        <p:spPr>
          <a:xfrm>
            <a:off x="5904412" y="77993"/>
            <a:ext cx="6035040" cy="1045029"/>
          </a:xfrm>
          <a:prstGeom prst="ribb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Luke 8:16-18</a:t>
            </a:r>
            <a:endParaRPr lang="en-GB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350520" y="3213079"/>
            <a:ext cx="11588931" cy="372291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‘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မည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်သူမျှ ဆီမီးကိုထွန်း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၍  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တောင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်းဖ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ြင့် အုပ်ထားလေ့မရှိ။   အိပ်ရ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ာအ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ောက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ွင်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လည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်းထားလေ့မရှိ။ 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ဝင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်လ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ာသ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ော သ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ူတို့သည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် အလင်းကိုမြင်နိုင်စ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ေရန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် ဆီမီးကို မီးခုံပေါ်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၌ တင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်ထားလေ့ရှိကြ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၏။  </a:t>
            </a:r>
            <a:endParaRPr lang="my-MM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ရှင်လုကာ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၈:၁၆</a:t>
            </a:r>
            <a:endParaRPr lang="my-MM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661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9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828" y="4180344"/>
            <a:ext cx="12235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သမ္မာတရ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ား၏ ဝ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ိညာဉ်တ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ြွလ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ာတ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ူသောအခ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သူသည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သမ္မာတရ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ားအက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ြောင်း  အလုံးစ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ုံတို့က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်တို့အ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ားသ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ွန်သင်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ူလ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်းမ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ူကား ထိုအရှင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်သည်</a:t>
            </a:r>
            <a:r>
              <a:rPr lang="en-GB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ိမိ   ၏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့်အ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ာဏ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ာအလ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ျောက် ဟောပ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ြောလ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ိမ့်မည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်မဟ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ုတ်။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သို့သ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 ထိုအရှင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်သည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မိမ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</a:t>
            </a:r>
            <a:r>
              <a:rPr lang="en-GB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ကြားသိရသ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်းအရာများက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ဟောပ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ြောတ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ော်မူ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ို့ပြင်ထိုအရှင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်သည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နောင်ဖြစ်လတ္တံ့သော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ြောင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်းအရ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တို့က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်တို့အ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ားပ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ြောကြား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ူလ</a:t>
            </a:r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 </a:t>
            </a:r>
          </a:p>
          <a:p>
            <a:r>
              <a:rPr lang="my-MM" sz="28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ရှင်ယောဟန် </a:t>
            </a:r>
            <a:r>
              <a:rPr lang="my-MM" sz="28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၁၆:၁၃</a:t>
            </a:r>
            <a:endParaRPr lang="my-MM" sz="28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61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661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72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သင်တို့အား  ငါဧကန်အမှန်ဆ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ိုသည်က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 သင်တ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ဝမ်းနည်းငိုကြွေးကြ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ို့ရာတ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ွင်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ဤလ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ကသည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ဝမ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်းမြောက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်လ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ဝမ်းနည်းကြ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ရသော်လည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 သင်တ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ို့၏ ဝမ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်းနည်း ခြင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်းသည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 ဝမ်းမြောက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်ခ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်းအဖ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ြစ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 ပြောင်းလ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ဲလ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2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၁၆:၂၀</a:t>
            </a:r>
            <a:endParaRPr lang="my-MM" sz="2400" dirty="0">
              <a:solidFill>
                <a:schemeClr val="accent1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0022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5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57671"/>
            <a:ext cx="12192002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ထိုနေ့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၌ သင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ို့သည်င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ါ့အားမည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်သည့်အရ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ာကိုမျှ မေးမြန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်းကြလ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ိမ့်မည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်မဟ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ုတ်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r>
              <a:rPr lang="en-GB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ို့အ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  ငါဧကန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အမ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ှန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်ဆိုသည်က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 သင်တ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င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ါ၏ ခမည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်းတော်ထ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ံ</a:t>
            </a:r>
            <a:r>
              <a:rPr lang="en-GB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တစ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်စ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ုံတစ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်ခ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ုက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တောင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်းလ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ျှောက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်ကြလ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ျှင်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ိုယ်တ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င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ါ၏ န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မ၌  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သင်တို့အ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ားထ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ိုအရာကိုပေး  တော်မ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ူလ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ိမ့်မည်။ 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2400" dirty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2400" dirty="0" smtClean="0">
                <a:solidFill>
                  <a:srgbClr val="00206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၁၆:၂၃</a:t>
            </a:r>
            <a:endParaRPr lang="my-MM" sz="2400" dirty="0">
              <a:solidFill>
                <a:srgbClr val="00206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1816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" y="6833"/>
            <a:ext cx="1767993" cy="1005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4" y="0"/>
            <a:ext cx="71913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10" y="1225689"/>
            <a:ext cx="4965714" cy="563231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ါသည်ခမည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်းတ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ော်ထ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ံမှ ကြွလ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ာ၍ ဤလ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ထဲသ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 လာခဲ့ပြီ။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တစ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်ဖန်င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ါသည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ဤလောကမ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ှထ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ွက်ခ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ွာ၍  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ခမည်းတော်ထ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ံသ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</a:t>
            </a:r>
            <a:endParaRPr lang="en-GB" sz="40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ြန်သ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ွား</a:t>
            </a:r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မည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်ဟ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</a:t>
            </a:r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ိန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့်တော်</a:t>
            </a:r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မူ၏။</a:t>
            </a:r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4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၁၆:၂၈</a:t>
            </a:r>
            <a:endParaRPr lang="my-MM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8828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သူတ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ကိုယ်တ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ော့်က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တ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ွေ့မြင်က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ြသောအခ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 ပျပ်ဝပ်ရှိခိုးက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ြ၏။ 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ို့သ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ော်အချို့မူကား သံသယရှိနေကြလ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ေ၏။ရ</a:t>
            </a:r>
            <a:r>
              <a:rPr lang="my-MM" sz="3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ှင်မာသေဦး </a:t>
            </a:r>
            <a:r>
              <a:rPr lang="my-MM" sz="3600" dirty="0" smtClean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၂၈:၁၇</a:t>
            </a:r>
            <a:endParaRPr lang="my-MM" sz="36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489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4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600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68686" y="392576"/>
            <a:ext cx="72154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ကိုယ်တ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သ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ူတို့က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ဤလ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en-GB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အတ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ွင်းမှ ထုတ်ဆောင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ူရန်</a:t>
            </a:r>
            <a:r>
              <a:rPr lang="en-GB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ျွန်ုပ်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မတ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ောင်းလျှောက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်ပ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ါ။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သို့သ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 သ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ူတို့က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  နတ်ဆ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ိုး၏ လက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်မ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</a:t>
            </a:r>
            <a:r>
              <a:rPr lang="en-GB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ကင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်းလွှတ်စ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ေတ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ော်မူ  ပါမည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့်အက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ြောင်း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ျွန်ုပ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ောင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်းလ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ျှောက် ပ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ါ၏။  ရ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၁၇:၁၅</a:t>
            </a:r>
            <a:endParaRPr lang="my-MM" sz="3200" dirty="0">
              <a:solidFill>
                <a:srgbClr val="92D05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4381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995678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ဤသ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 မိန့်မြွက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ူပ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ြီးနောက် ယေဇ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ူးသည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ကောင်းကင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 မျှော်ကြည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့်လ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ျက်  မြွက်ဆ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ိုသည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ကား အိုအဖ၊ 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အခ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ျိန်နာရီကျရောက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ါပြီ။ 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ားတ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ကိုယ်တ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ော်၏ ဘ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ုန်းဂုဏ်တော်ကို ထင်ရ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ှားစေ</a:t>
            </a:r>
            <a:r>
              <a:rPr lang="en-GB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င်ရန်အလ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ို့ငှာ သားတ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ော်၏ ဘ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ုန်းဂုဏ်တော်ကို ထင်ရ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ှားစေတော်မူပ</a:t>
            </a:r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ါ။  </a:t>
            </a:r>
          </a:p>
          <a:p>
            <a:r>
              <a:rPr lang="my-MM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ရှင်ယောဟန် </a:t>
            </a:r>
            <a:r>
              <a:rPr lang="my-MM" sz="3600" dirty="0" smtClean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၁၇:၁</a:t>
            </a:r>
            <a:endParaRPr lang="my-MM" sz="3600" dirty="0"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202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85" y="4735009"/>
            <a:ext cx="120178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အကျွန်ုပ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်အပေါ်၌ က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ိုယ်တ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ော်ထားတ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ူသ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 ချစ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်ခ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်းမ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ေတ္တာတ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သူတ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ို့၌  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တည်ရ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ှိ၍ အက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ျွန်ုပ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်သည်လည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သူတို့ 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၌  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တည်ရှိစ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ေခ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်းင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ှာ ကိုယ်တ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ော်၏ န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ာမတော်ကို သူတို့အား 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ျွန်ုပ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ိစေပါပြီ။ 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ောင်အခ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ါတ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လည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သိစေပါဦးမည်ဟု ဆုတောင်း  တော်မ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ူ၏။ ရ</a:t>
            </a:r>
            <a:r>
              <a:rPr lang="my-MM" sz="3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၁၇:၂၆</a:t>
            </a:r>
            <a:endParaRPr lang="my-MM" sz="32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56001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98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351688" cy="8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1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Down Ribbon 3"/>
          <p:cNvSpPr/>
          <p:nvPr/>
        </p:nvSpPr>
        <p:spPr>
          <a:xfrm>
            <a:off x="3124200" y="115166"/>
            <a:ext cx="5295900" cy="1085850"/>
          </a:xfrm>
          <a:prstGeom prst="ribb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lgerian" panose="04020705040A02060702" pitchFamily="82" charset="0"/>
              </a:rPr>
              <a:t>Luke. 8:19-21</a:t>
            </a:r>
          </a:p>
        </p:txBody>
      </p:sp>
    </p:spTree>
    <p:extLst>
      <p:ext uri="{BB962C8B-B14F-4D97-AF65-F5344CB8AC3E}">
        <p14:creationId xmlns:p14="http://schemas.microsoft.com/office/powerpoint/2010/main" val="2178711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07669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66842"/>
            <a:ext cx="55952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ယေဇ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ူးက 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ငါကြွလာမည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</a:t>
            </a:r>
            <a:r>
              <a:rPr lang="en-GB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လတ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ိုင်အောင်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ူ့အ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</a:t>
            </a:r>
            <a:r>
              <a:rPr lang="en-GB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အသက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်ရှင်စ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ေရန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ငါအလိုရ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ှိလ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ျှင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်လည်း</a:t>
            </a:r>
            <a:r>
              <a:rPr lang="en-GB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သင်န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ှင့် မည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ိုင်သနည်း။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ါ့နောက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 လိုက်လော့ဟု သူ့အား မိန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့်တ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</a:t>
            </a:r>
            <a:r>
              <a:rPr lang="en-GB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၏။  ရ</a:t>
            </a:r>
            <a:r>
              <a:rPr lang="my-MM" sz="4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၂၁:၂၂</a:t>
            </a:r>
            <a:endParaRPr lang="my-MM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4988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65238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တစ်ဖန် ကိုယ်တ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ော်က 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ို့၌  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ငြိမ်းချမ်းသာယ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ာခ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ြင်း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ှိစေသတည်း။   ခမည်းတ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ငါ့ကို စေလွှတ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ော်မူ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သကဲ့သ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  င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ါသည်လည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်း သင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်တို့က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 စေလွှတ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်၏  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ဟု </a:t>
            </a:r>
            <a:r>
              <a:rPr lang="en-GB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ိန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့်တ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ော်မူ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၏။ ထ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ို့နောက် ကိုယ်တ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ော်သည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သူတို့အပ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ေါ်သ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ို့  မှု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တတ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ူလ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ျက်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ိညာဉ်တ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ြတ်ကို ခံယ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ူက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ြလော့။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3200" dirty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ှင်ယောဟန် </a:t>
            </a:r>
            <a:r>
              <a:rPr lang="my-MM" sz="3200" dirty="0" smtClean="0">
                <a:solidFill>
                  <a:schemeClr val="bg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၂၀:၂၁-၂၂</a:t>
            </a:r>
            <a:endParaRPr lang="my-MM" sz="3200" dirty="0">
              <a:solidFill>
                <a:schemeClr val="bg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0712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725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0" y="0"/>
            <a:ext cx="12230379" cy="68888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562" y="4734342"/>
            <a:ext cx="122303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4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ထိုအခါပေတရုက တပည့်တော်တ</a:t>
            </a:r>
            <a:r>
              <a:rPr lang="my-MM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ို့သည</a:t>
            </a:r>
            <a:r>
              <a:rPr lang="my-MM" sz="4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ရှိသမျှကိုစွန</a:t>
            </a:r>
            <a:r>
              <a:rPr lang="my-MM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့်၍  </a:t>
            </a:r>
            <a:r>
              <a:rPr lang="my-MM" sz="4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နောက်တ</a:t>
            </a:r>
            <a:r>
              <a:rPr lang="my-MM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ော်သ</a:t>
            </a:r>
            <a:r>
              <a:rPr lang="my-MM" sz="4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 </a:t>
            </a:r>
            <a:r>
              <a:rPr lang="my-MM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</a:t>
            </a:r>
            <a:r>
              <a:rPr lang="my-MM" sz="4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ိုက်ခဲ့ကြပါပြီဟု လျှောက်လေ </a:t>
            </a:r>
            <a:r>
              <a:rPr lang="my-MM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၏။  </a:t>
            </a:r>
            <a:endParaRPr lang="my-MM" sz="4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4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ရှင်မာကု </a:t>
            </a:r>
            <a:r>
              <a:rPr lang="my-MM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၁၀:၂၈</a:t>
            </a:r>
            <a:endParaRPr lang="my-MM" sz="4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1180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70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5"/>
            <a:ext cx="1767993" cy="100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65288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ဧလိဇဘက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်သည်လည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မာရိယ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ာ၏  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နှုတ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်ဆက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ိုက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ြားသောအခ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  သူ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မ၏ သ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ငယ်သည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ဝမ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်းတ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်း၌ ခ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ုန်မြူးလ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 ၏။ ထ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ိုအခ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ါဧလ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ိဇဘက် သည် ဝိညာဉ်တ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ြတ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်န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ှင့် ပြည့်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ဝလ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ျက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်၊ က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ျယ်သောအသ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ံဖ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ြင့်  ကြွေးက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ြော်သည်က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ား သင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်သည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မိန်းမတကာတ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ို့တ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မ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ြတ်သ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 မင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်္ဂလ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ာရှိသ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ူဖြစ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်၏။ သင်၏ ဝမ်းတ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ွင်းမှ အသ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ီးတော်သည်လည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မင်္ဂလာရ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ှိတ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ူ၏။  ရ</a:t>
            </a:r>
            <a:r>
              <a:rPr lang="my-MM" sz="36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ှင်လုကာ </a:t>
            </a:r>
            <a:r>
              <a:rPr lang="my-MM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၁:၄၁-၄၂</a:t>
            </a:r>
            <a:endParaRPr lang="my-MM" sz="36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4432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4"/>
            <a:ext cx="12192000" cy="70539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11898" y="724678"/>
            <a:ext cx="45801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" ဘုရားရှင်ကို ချီးမွမ်းခြင်းဟာ သန့်စင်တဲ့အောက်ဆီဂျင်နှင</a:t>
            </a:r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endParaRPr lang="en-GB" sz="3200" dirty="0" smtClean="0">
              <a:solidFill>
                <a:srgbClr val="92D05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ူပါတယ်။ဒါဟာ ဝိညာဉ်ကို သန့်စင်စေတယ်။ </a:t>
            </a:r>
            <a:endParaRPr lang="en-GB" sz="3200" dirty="0" smtClean="0">
              <a:solidFill>
                <a:srgbClr val="92D05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sz="3200" dirty="0" smtClean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အဝ</a:t>
            </a:r>
            <a:r>
              <a:rPr lang="my-MM" sz="3200" dirty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ေးကိုကြည့်ပါ။ ပိတ်လှောင်နေတဲ့၊ခက်ခဲပြီး မှောင်မိုက်တဲ့အခိုက်အတန့်အတွင်းကနေထွက်ပါ။ "</a:t>
            </a:r>
          </a:p>
          <a:p>
            <a:r>
              <a:rPr lang="en-GB" sz="3200" dirty="0">
                <a:solidFill>
                  <a:srgbClr val="92D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Pope Francis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56"/>
            <a:ext cx="27922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33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699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3"/>
          <a:stretch/>
        </p:blipFill>
        <p:spPr>
          <a:xfrm>
            <a:off x="0" y="4699589"/>
            <a:ext cx="12192000" cy="2158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1880" y="6187320"/>
            <a:ext cx="304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1998-2023</a:t>
            </a:r>
            <a:endParaRPr lang="en-GB" sz="4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77063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46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6" y="182400"/>
            <a:ext cx="1773308" cy="10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84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789127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822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913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8608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9136" cy="1261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417820"/>
            <a:ext cx="3406140" cy="76944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4400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Luke 24:35-48</a:t>
            </a:r>
            <a:endParaRPr lang="en-GB" sz="4400" dirty="0"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046139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9136" cy="1261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3340" y="571500"/>
            <a:ext cx="3451860" cy="76944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GB" sz="4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JOHN 21:1-14</a:t>
            </a:r>
            <a:endParaRPr lang="en-GB" sz="4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" y="4312742"/>
            <a:ext cx="10309860" cy="1569660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4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Psalm 118:22 .</a:t>
            </a:r>
            <a:r>
              <a:rPr lang="en-US" sz="4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The </a:t>
            </a:r>
            <a:r>
              <a:rPr lang="en-US" sz="4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stone rejected by the builders has become the cornerstone.</a:t>
            </a:r>
            <a:endParaRPr lang="en-GB" sz="48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67873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37538" cy="1303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34561"/>
            <a:ext cx="121920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I will thank you Lord, for you have answered me.</a:t>
            </a:r>
          </a:p>
          <a:p>
            <a:r>
              <a:rPr lang="en-GB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              Psalm 118:21a</a:t>
            </a:r>
            <a:endParaRPr lang="en-GB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80436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2121" cy="6876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20" y="3247847"/>
            <a:ext cx="12147280" cy="3385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my-MM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“သ</a:t>
            </a:r>
            <a:r>
              <a:rPr lang="my-MM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ောကြာနေ့ကြီးတွင် ညနေ (၃) နာရီ မထိုးမီ (၃၃) ကြိမ်ဆိုရန်အတွက</a:t>
            </a:r>
            <a:r>
              <a:rPr lang="my-MM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်”</a:t>
            </a:r>
            <a:r>
              <a:rPr lang="my-MM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endParaRPr lang="en-GB" sz="1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          </a:t>
            </a:r>
            <a:endParaRPr lang="my-MM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အ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 ကယ်တင်ရှင်ယေဇူး၏နှလုံးတော်မှ ယိုစီးသော အဖိုးထိုက်တန်လှသော အသွေးတ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ော် အ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ားဖြင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့်လည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်းကောင်း၊ မယ်တော်၏ပူဆွေးညို့ငယ်ခြင်းနှင့် နာကျင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 က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ြေကွဲခြင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 အ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ားဖြင့်လည်းကောင်း ကိုယ်တော်၏ ရက်စက်စွာ အသက်တ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ော် စ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ွန့်တ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ော်မ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ူခြင်း အားဖြင့်လည်းကောင်း 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ျွန်ုပ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်လ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ိုအပ်သော ဆုကျေးဇူးမ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ျားက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 အလိုတ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ော် ရ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ှိသည့်အတိုင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 ပ</a:t>
            </a:r>
            <a:r>
              <a:rPr lang="my-MM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ေးသနားတော်မူပါ။ </a:t>
            </a:r>
            <a:r>
              <a:rPr lang="my-MM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အာမင်။</a:t>
            </a:r>
            <a:endParaRPr lang="en-GB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124" y="-18288"/>
            <a:ext cx="2737341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874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146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59" y="0"/>
            <a:ext cx="556054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37341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284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206231" cy="1254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29000"/>
            <a:ext cx="5284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Happy Easter to you all. </a:t>
            </a:r>
          </a:p>
          <a:p>
            <a:r>
              <a:rPr lang="en-GB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May this joyful season of Easter fill your heart with renewed hope, love and peace.</a:t>
            </a:r>
            <a:endParaRPr lang="en-GB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6273" y="0"/>
            <a:ext cx="2365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9.4.2023</a:t>
            </a:r>
            <a:endParaRPr lang="en-GB" sz="4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84244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341" cy="1304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052457"/>
            <a:ext cx="3265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2023 Palm Sunday </a:t>
            </a:r>
            <a:endParaRPr lang="en-GB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2985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162" y="4455743"/>
            <a:ext cx="8938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dirty="0" smtClean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၅။ ‘ငါရေငတ်သည်’ ဟု မိန့်တော်မူ၏။ (ရှင်‌‌ယောဟန် ၁၉း၂၈)</a:t>
            </a:r>
            <a:endParaRPr lang="en-GB" sz="2400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46393"/>
            <a:ext cx="12269086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185" y="46393"/>
            <a:ext cx="5310076" cy="755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9524" y="612254"/>
            <a:ext cx="9148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4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၁။အိုအဖ သူတို့၏အပြစ်များကိုခွင့်လွတ်တော်မူပါ။ သူတို့သည် ကိုယ်ပြုသော အမ</a:t>
            </a:r>
            <a:r>
              <a:rPr lang="my-MM" sz="24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ှုက</a:t>
            </a:r>
            <a:r>
              <a:rPr lang="my-MM" sz="24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ိုမသိပါ။ </a:t>
            </a:r>
            <a:r>
              <a:rPr lang="my-MM" sz="24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(ရှင်လ</a:t>
            </a:r>
            <a:r>
              <a:rPr lang="my-MM" sz="2400" dirty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ုကာ ၂၃း</a:t>
            </a:r>
            <a:r>
              <a:rPr lang="my-MM" sz="2400" dirty="0" smtClean="0"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၃၄)</a:t>
            </a:r>
            <a:endParaRPr lang="en-GB" sz="2400" dirty="0"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622" y="1386426"/>
            <a:ext cx="1176492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၂။ “အခ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ျင်းမိန်းမ </a:t>
            </a:r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                 သင်၏သ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ားကိုကြည့်ပါဟူ၍လည်းကောင်း</a:t>
            </a:r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တပည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့်တော်အားလည်း သင်၏အမိကိုကြည့်ပ</a:t>
            </a:r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  ဟ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ူ၍ လည်းကောင်း” မိန့်တော်မူ၏။ ထိုအခါမှစ၍ </a:t>
            </a:r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ထ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ိုတပည့်တော်သည် </a:t>
            </a:r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    မယ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်တော်က</a:t>
            </a:r>
            <a:r>
              <a:rPr lang="my-MM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ို                              မ</a:t>
            </a:r>
            <a:r>
              <a:rPr lang="my-MM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ိမိ၏အိမ်၌ သိမ်းထားလေ၏။ (ရှင်ယောဟန် ၁၉း၂၆-၂၇)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71" y="3440006"/>
            <a:ext cx="11237865" cy="7620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9" y="5562499"/>
            <a:ext cx="4517528" cy="640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84472" y="4455743"/>
            <a:ext cx="760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၅။ “ငါရေငတ်သည်” ဟု မိန့်တော်မူ၏။ ရှင်ယောဟန် ၁၉း၂၈)</a:t>
            </a:r>
            <a:endParaRPr lang="en-GB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341" y="6279054"/>
            <a:ext cx="111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cs typeface="Pyidaungsu" panose="020B0502040204020203" pitchFamily="34" charset="0"/>
              </a:rPr>
              <a:t>၇။ အိုအဖ ကျွန်ုပ်၏ ဝိညာဥ်ကို ကိုယ်တော်လက်၌ ကျွန်ုပ်အပ် ပါ၏။ (ရှင်လုကာ ၂၃း၄၆)</a:t>
            </a:r>
            <a:endParaRPr lang="en-GB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341" y="2767069"/>
            <a:ext cx="1029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၃။“ယနေ့တွင်သင်သည် င</a:t>
            </a:r>
            <a:r>
              <a:rPr lang="my-MM" sz="2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ါနှင</a:t>
            </a:r>
            <a:r>
              <a:rPr lang="my-MM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့်အတူ ပရဒိသုဘုံ ၌ ရှိလိမ့်မည်။” ရှင်လုကာ ၂၃း၄၂</a:t>
            </a:r>
            <a:endParaRPr lang="en-GB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1720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27"/>
            <a:ext cx="2737341" cy="1304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4228" y="2847697"/>
            <a:ext cx="6117772" cy="3780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“သင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်တို့၏သခင်နှင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့်ဆရ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ာဖြစ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်သ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 ငါသည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်သင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်တို့၏ခြေများက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ိုဆ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ေးလျှင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်သင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်တို့သည်လည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်းအခ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ျင်းချင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်းတစ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်ဦး၏ခြေက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ိုတစ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်ဦး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ကဆ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ေးကြရမည်။ အကြောင်းမူက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ားသင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်တို့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၌င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ါပြုသကဲ့သို့ သင်တို့ပြုကြစေရန် ပုံသက်သ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ေက</a:t>
            </a:r>
            <a:r>
              <a:rPr lang="my-MM" sz="3200" kern="1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 ငါပြခဲ့ပ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ြီ”။</a:t>
            </a:r>
            <a:r>
              <a:rPr lang="en-GB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   </a:t>
            </a:r>
            <a:r>
              <a:rPr lang="en-GB" sz="3200" kern="1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John 13;15</a:t>
            </a:r>
            <a:endParaRPr lang="en-GB" sz="3200" kern="1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0430" y="159826"/>
            <a:ext cx="4027715" cy="84268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GB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JOHN 13:1-15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03984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341" cy="1304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228" y="3872158"/>
            <a:ext cx="11473543" cy="285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ကိုယ်တော်က သောမအား သင်၏လက်ညှိုးကို ဤနေရာ၌ သွင်း၍ ငါ၏လက်များကို ကြည့်လော့။ သင်၏လက်ကိုလည်း ဆန့်၍ ငါ၏နံဘေးကို စမ်းသပ်လော့။ ယုံမှား သံသယမဖြစ်လေနှင့်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၊မယ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ုံကြည်လော့ဟ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ုမိန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့်တော်မူ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၏။သ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ောမကလည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်းအက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ျွန်ုပ်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၏</a:t>
            </a:r>
            <a:r>
              <a:rPr lang="en-GB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သခင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၊အက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ျွန်ုပ်၏ဘုရားပါတကားဟ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ုက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ိုယ်‌တော်အ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ားပ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ြန်၍လျှောက်လေ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၏။ယ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ေဇူးကလည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်းသင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်သည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်င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ါ့က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ိုမ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ြင်ရသောကြောင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့်ယ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ုံကြည်သလော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။မမ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ြင်ရဘ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ဲယ</a:t>
            </a:r>
            <a:r>
              <a:rPr lang="my-MM" sz="2800" kern="1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ုံကြည်သော သူတို့သည် မင်္ဂလာရှိကြ၏ဟု မိန့်တော်မူ</a:t>
            </a:r>
            <a:r>
              <a:rPr lang="my-MM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၏။</a:t>
            </a:r>
            <a:r>
              <a:rPr lang="en-GB" sz="2800" kern="1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JOHN 20:31</a:t>
            </a:r>
            <a:endParaRPr lang="en-GB" sz="2800" kern="1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9241" y="-134471"/>
            <a:ext cx="4659085" cy="92333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GB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JOHN 20: 19-31</a:t>
            </a:r>
            <a:endParaRPr lang="en-GB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61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533400" y="4057650"/>
            <a:ext cx="10972800" cy="2800350"/>
          </a:xfrm>
          <a:prstGeom prst="horizontalScroll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‘What God has joined together, let no one separate.’ Mt. 19:6</a:t>
            </a:r>
            <a:endParaRPr lang="en-GB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79098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649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6" y="132082"/>
            <a:ext cx="2737341" cy="1304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8"/>
          <a:stretch/>
        </p:blipFill>
        <p:spPr>
          <a:xfrm>
            <a:off x="35858" y="4410635"/>
            <a:ext cx="4830416" cy="244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2665" y="299789"/>
            <a:ext cx="7581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“ယ</a:t>
            </a:r>
            <a:r>
              <a:rPr lang="my-MM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ေဇူး</a:t>
            </a:r>
            <a:r>
              <a:rPr lang="my-MM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က န</a:t>
            </a:r>
            <a:r>
              <a:rPr lang="my-MM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ီကိုဒ</a:t>
            </a:r>
            <a:r>
              <a:rPr lang="my-MM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ေးမူးအ</a:t>
            </a:r>
            <a:r>
              <a:rPr lang="my-MM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ား ငါဧကန်အမှန် ဆိုသည်ကား အသစ်တစ်ဖန် မွေးဖွားခြင်းမခံရသ</a:t>
            </a:r>
            <a:r>
              <a:rPr lang="my-MM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ောသ</a:t>
            </a:r>
            <a:r>
              <a:rPr lang="my-MM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ူ မည်သူမျှ ဘုရားသခင်၏ နိုင်ငံတော်ကို မမြင</a:t>
            </a:r>
            <a:r>
              <a:rPr lang="my-MM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်ရ” ဟ</a:t>
            </a:r>
            <a:r>
              <a:rPr lang="my-MM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ု သူ့အား ဖြေကြားတော်မူ၏။</a:t>
            </a:r>
            <a:endParaRPr lang="en-GB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74083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341" cy="1304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4016188"/>
            <a:ext cx="5602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သင်တို့သည် နောက်တစ်ကြိမ် မွေးဖွားခြင်းခံရမည်ဟု သင့်ကို ငါဆိုသောကြောင့် အံ့သြခြင်း မရှိနှင့်။ ရှင်ယ</a:t>
            </a:r>
            <a:r>
              <a:rPr lang="my-MM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ောဟန် ၃း၇</a:t>
            </a:r>
            <a:endParaRPr lang="en-GB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494" y="1119991"/>
            <a:ext cx="4114800" cy="76944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JOHN 3:7b-15</a:t>
            </a:r>
            <a:endParaRPr lang="en-GB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26603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217421" cy="12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038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235" y="0"/>
            <a:ext cx="2334970" cy="1329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4720" y="5577840"/>
            <a:ext cx="3954780" cy="122051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GB" sz="5400" dirty="0" smtClean="0"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</a:rPr>
              <a:t>JOHN 20:1-9</a:t>
            </a:r>
            <a:endParaRPr lang="en-GB" sz="5400" dirty="0">
              <a:solidFill>
                <a:sysClr val="windowText" lastClr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68326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41067" cy="1329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" y="4411980"/>
            <a:ext cx="5806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92D05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‘Do not be afraid; go and tell my brothers to go to Galilee and they will see me.’</a:t>
            </a:r>
            <a:endParaRPr lang="en-GB" sz="3600" dirty="0">
              <a:solidFill>
                <a:srgbClr val="92D05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99058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638"/>
            <a:ext cx="12192001" cy="6920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638"/>
            <a:ext cx="1909482" cy="1006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694" y="5809128"/>
            <a:ext cx="10820399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5657850" algn="r"/>
              </a:tabLst>
            </a:pPr>
            <a:r>
              <a:rPr lang="my-MM" b="1" kern="1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19.4.2023 – </a:t>
            </a:r>
            <a:r>
              <a:rPr lang="en-US" b="1" kern="1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ea typeface="Calibri" panose="020F0502020204030204" pitchFamily="34" charset="0"/>
                <a:cs typeface="Myanmar Text" panose="00000603000000000203" pitchFamily="2" charset="0"/>
              </a:rPr>
              <a:t>Psalm </a:t>
            </a:r>
            <a:r>
              <a:rPr lang="my-MM" b="1" kern="1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34: 6*</a:t>
            </a:r>
            <a:r>
              <a:rPr lang="en-US" b="1" kern="1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Pyidaungsu" panose="020B0502040204020203" pitchFamily="34" charset="0"/>
                <a:ea typeface="Calibri" panose="020F0502020204030204" pitchFamily="34" charset="0"/>
                <a:cs typeface="Myanmar Text" panose="00000603000000000203" pitchFamily="2" charset="0"/>
              </a:rPr>
              <a:t>The Lord hears the cry of the poor. </a:t>
            </a:r>
            <a:r>
              <a:rPr lang="my-MM" b="1" kern="1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ဆင်းရဲသောသူသည် အော်ဟစ်  ၍ ထာဝရဘုရားသခင်သည် သူ့ကိုနားညောင်းပြီးလျှင် ဘေးဒုက္ခအပေါင်းမှကယ်တော်မူ၏။  ဆာလံကျမ်း ၃၄:၆</a:t>
            </a:r>
            <a:endParaRPr lang="en-GB" sz="1600" b="1" kern="1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5256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0"/>
            <a:ext cx="12209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3224" y="3872752"/>
            <a:ext cx="6104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ခမည်းတော်သည် သားတော်ကို ချစ်မြတ်နိုး၍ အရာခပ်သိမ်းတို့ကို သားတော်၏လက်သို့ ပေးအပ်တ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ော်မ</a:t>
            </a:r>
            <a:r>
              <a:rPr lang="my-MM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ူ၏။ သားတော်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၌</a:t>
            </a:r>
            <a:r>
              <a:rPr lang="en-GB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ယ</a:t>
            </a:r>
            <a:r>
              <a:rPr lang="my-MM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ုံကြည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်သောသူ</a:t>
            </a:r>
            <a:r>
              <a:rPr lang="en-GB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သည</a:t>
            </a:r>
            <a:r>
              <a:rPr lang="my-MM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 ထာဝရအသက်ကိုရ၏။ သားတော်ကို မယုံကြည်သောသူမူကား ထာဝရအသက်ကို မြင်ရလိ့မ်မည်မဟုတ်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။</a:t>
            </a:r>
            <a:r>
              <a:rPr lang="en-GB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ရှင်ယောဟန် ၃း၃၆</a:t>
            </a:r>
            <a:endParaRPr lang="en-GB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29" y="1"/>
            <a:ext cx="1568824" cy="82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085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8213" cy="10059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9038" y="4638055"/>
            <a:ext cx="8879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“မ</a:t>
            </a:r>
            <a:r>
              <a:rPr lang="my-MM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ုယောဆန်မုန့်ငါးလုံးနှင့် ငါးနှစ်ကောင်ရှိသော သူငယ်တစ်ယောက် ဤနေရာတွင်ရှိပါ</a:t>
            </a:r>
            <a:r>
              <a:rPr lang="my-MM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၏။”</a:t>
            </a:r>
            <a:endParaRPr lang="en-GB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8988" y="102003"/>
            <a:ext cx="3603812" cy="8019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GB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JOHN 6:1-15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76236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85247" cy="1102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0965" y="125507"/>
            <a:ext cx="3872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ကိုယ်တော်က မကြောက် ကြနှင့်။ ငါပင်ဖြစ်၏ဟု သူတို့အား မိန့်တော်မူ၏။ </a:t>
            </a:r>
            <a:endParaRPr lang="en-GB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501863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13523" cy="1102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12306" y="1398494"/>
            <a:ext cx="27252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ကိုယ်တော်သည် သူတို့နှင့်အတူ စားပွဲ၌ ရှိတော်မူသောအခါ ပေါင်မုန့်ကိုယူ၍ ကောင်းချီး ပေးပြီးမှ ဖဲ့၍၎င်းကို သူတို့အား ပေးတော်မူ၏။ ထိုအခါ သူတို့ မျက်စိများ ပွင့်လာကြ၍ ကိုယ်တော်ဖြစ်မှန်း သိကြလေ၏။ </a:t>
            </a:r>
            <a:endParaRPr lang="en-GB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5118847" y="0"/>
            <a:ext cx="1954306" cy="8068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C000"/>
                </a:solidFill>
              </a:rPr>
              <a:t>LUKE 24:13-35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68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1228725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4781550"/>
            <a:ext cx="2206228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0" y="0"/>
            <a:ext cx="2115495" cy="1201016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2020245" y="0"/>
            <a:ext cx="8971605" cy="2714625"/>
          </a:xfrm>
          <a:prstGeom prst="horizontalScroll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သင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်တို့အား ငါအမှန်ဆို သည် ကား ကမ္ဘာမြေပေါ် တွင် သင်တို့ချည်နှောင်သမျှ သည် ကောင်းကင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်ဘ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ုံ ၌ ချည်နှောင် လျက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်ရ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 လိမ့်မည်။ ကမ္ဘာမြေပ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ေါ်တ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ွင် သင်တို့ဖြေလွှတ်သမ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ျှသည်လည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ကောင်းကင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်ဘ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ုံ ၌ ဖြေလွှတ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်လ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ျက</a:t>
            </a:r>
            <a:r>
              <a:rPr lang="my-MM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်ရ</a:t>
            </a:r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 လိမ့်မည်။</a:t>
            </a:r>
          </a:p>
          <a:p>
            <a:pPr algn="ctr"/>
            <a:r>
              <a:rPr lang="my-MM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ရှင်မာသေဦး ၁၈:၁၈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34536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35" y="125100"/>
            <a:ext cx="2316681" cy="1103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5246" y="125100"/>
            <a:ext cx="71269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Pyidaungsu" panose="020B0502040204020203" pitchFamily="34" charset="0"/>
              </a:rPr>
              <a:t>ယေဇူးကလည်း သင်တို့အား ငါဧကန်အမှန်ဆိုသည်ကား သင်တို့သည် တန်ခိုးလက္ခဏာ ကို မြင်ကြရသောကြောင့်မဟုတ်၊ ပေါင်မု့န်ကိုစား၍ ဝသောကြောင့်သာ ငါ့ကိုရှာကြ၏။ ပျက်စီးတတ်သောအစာအတွက် မကြိုးစားကြနှင့်။ ထာဝရအသက်၌ တည်စေခြင်းငှါ လူသားသည် သင်တို့အား ပေးမည့်အစာအတွက် ကြိုးစားအားထုတ်ကြလော့။ </a:t>
            </a:r>
            <a:endParaRPr lang="en-GB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4142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16681" cy="1103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0729" y="4303455"/>
            <a:ext cx="5450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ငါသည် ကောင်းကင်မှ ဆင်း သက်လာသည့် အသက်ရှိသ</a:t>
            </a:r>
            <a:r>
              <a:rPr lang="my-MM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ော</a:t>
            </a:r>
            <a:r>
              <a:rPr lang="en-GB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မ</a:t>
            </a:r>
            <a:r>
              <a:rPr lang="my-MM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ုန့်ဖြစ်၏။ ဤမုန့်က</a:t>
            </a:r>
            <a:r>
              <a:rPr lang="my-MM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ို</a:t>
            </a:r>
            <a:r>
              <a:rPr lang="en-GB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စ</a:t>
            </a:r>
            <a:r>
              <a:rPr lang="my-MM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ားသောသူသည် အစဉ်ထာ</a:t>
            </a:r>
            <a:r>
              <a:rPr lang="my-MM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ဝရ</a:t>
            </a:r>
            <a:r>
              <a:rPr lang="en-GB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အသက</a:t>
            </a:r>
            <a:r>
              <a:rPr lang="my-MM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်ရှင်လိမ့်မည်။</a:t>
            </a:r>
            <a:endParaRPr lang="en-GB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4399" y="395586"/>
            <a:ext cx="3173506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GB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JOHN 6:44-51</a:t>
            </a:r>
            <a:endParaRPr lang="en-GB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78322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16681" cy="1103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4871" y="272475"/>
            <a:ext cx="3801036" cy="830997"/>
          </a:xfrm>
          <a:prstGeom prst="rect">
            <a:avLst/>
          </a:prstGeom>
          <a:noFill/>
        </p:spPr>
        <p:txBody>
          <a:bodyPr wrap="square" rtlCol="0">
            <a:prstTxWarp prst="textCascadeDown">
              <a:avLst/>
            </a:prstTxWarp>
            <a:spAutoFit/>
          </a:bodyPr>
          <a:lstStyle/>
          <a:p>
            <a:r>
              <a:rPr lang="en-GB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JOHN 6:52-59</a:t>
            </a:r>
            <a:endParaRPr lang="en-GB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12225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-62753"/>
            <a:ext cx="12254753" cy="6701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83" y="116134"/>
            <a:ext cx="23166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8564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4" y="0"/>
            <a:ext cx="2316681" cy="1103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9671" y="448235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ယေဇူးက သင်တို့အား ငါဧကအမှန်ဆိုသည်ကား သိုးခြံထဲသို့ တံခါးဝမှ မဝင်ဘဲ အခြားနည်းဖြင့် ကျော်တက်သောသူသည် သူခိုးဓားပြဖြစ်၏။ တံခါးပေါက်မှ ဝင်သောသူ သည်ကား ထိုသိုးစု၏ သိုးထိန်းဖြစ်၏။</a:t>
            </a:r>
            <a:endParaRPr lang="en-GB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8164" y="4894729"/>
            <a:ext cx="3675530" cy="707886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r>
              <a:rPr lang="en-G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JOHN 10:1-10</a:t>
            </a:r>
            <a:endParaRPr lang="en-GB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1537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47" y="0"/>
            <a:ext cx="2316681" cy="1103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70894" y="1405418"/>
            <a:ext cx="2510117" cy="5847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3200" dirty="0" smtClean="0">
                <a:solidFill>
                  <a:srgbClr val="FFC000"/>
                </a:solidFill>
              </a:rPr>
              <a:t>JOHN 6:35-40</a:t>
            </a:r>
            <a:endParaRPr lang="en-GB" sz="32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962" y="3191235"/>
            <a:ext cx="2152075" cy="4755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599" y="3461688"/>
            <a:ext cx="8086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y-MM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ယေဇူးကလည်း သူတို့အား မိန့်တော်မူသည်ကား ငါသည် အသက်၏မုန့်ဖြစ်၏။ ငါ့ထံသို့လာသောသူသည် မည်သည့်အခါမျှ ဆာငတ်ခြင်းရှိလိမ့်မည်မဟုတ</a:t>
            </a:r>
            <a:r>
              <a:rPr lang="my-MM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်။</a:t>
            </a:r>
            <a:endParaRPr lang="en-GB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31299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"/>
            <a:ext cx="4563035" cy="6857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35" y="0"/>
            <a:ext cx="76314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59993" cy="717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683" y="1078923"/>
            <a:ext cx="5734009" cy="669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8234" y="2508792"/>
            <a:ext cx="2902542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GB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MK. 16:15-20</a:t>
            </a:r>
            <a:endParaRPr lang="en-GB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30211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34843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517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34970" cy="1329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4615" y="310578"/>
            <a:ext cx="454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C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MATTHEW 26:14-25</a:t>
            </a:r>
            <a:endParaRPr lang="en-GB" sz="4000" dirty="0">
              <a:solidFill>
                <a:srgbClr val="FFC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422818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89168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3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-1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11817" r="5801" b="6972"/>
          <a:stretch/>
        </p:blipFill>
        <p:spPr>
          <a:xfrm>
            <a:off x="6495661" y="1406881"/>
            <a:ext cx="5696339" cy="4079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87164" cy="1406881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210495" y="4502020"/>
            <a:ext cx="5038530" cy="1660849"/>
          </a:xfrm>
          <a:prstGeom prst="irregularSeal2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Luke 11:5-13</a:t>
            </a:r>
          </a:p>
        </p:txBody>
      </p:sp>
    </p:spTree>
    <p:extLst>
      <p:ext uri="{BB962C8B-B14F-4D97-AF65-F5344CB8AC3E}">
        <p14:creationId xmlns:p14="http://schemas.microsoft.com/office/powerpoint/2010/main" val="2393724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94" y="0"/>
            <a:ext cx="10076505" cy="6903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50"/>
            <a:ext cx="2115492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9639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62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7" y="0"/>
            <a:ext cx="2200847" cy="1249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6300" y="3383280"/>
            <a:ext cx="336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John 12: 1-11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962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77658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119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0847" cy="1249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" y="6195060"/>
            <a:ext cx="3863340" cy="434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5866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55611" cy="1394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3680" y="5394960"/>
            <a:ext cx="329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Mt. 26: 14-27-66</a:t>
            </a:r>
            <a:endParaRPr lang="en-GB" sz="3200" dirty="0"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89115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9" y="204108"/>
            <a:ext cx="22008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943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0847" cy="124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2698" y="4577317"/>
            <a:ext cx="8559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Give your praise as a sacrifice to God. Psalm50:1</a:t>
            </a:r>
            <a:endParaRPr lang="en-GB" sz="3200" dirty="0"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3829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0" y="216355"/>
            <a:ext cx="2200847" cy="124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3226" y="3099391"/>
            <a:ext cx="4004932" cy="1663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ArchDown">
              <a:avLst>
                <a:gd name="adj" fmla="val 1419969"/>
              </a:avLst>
            </a:prstTxWarp>
            <a:spAutoFit/>
          </a:bodyPr>
          <a:lstStyle/>
          <a:p>
            <a:r>
              <a:rPr lang="en-GB" sz="4800" dirty="0" smtClean="0">
                <a:solidFill>
                  <a:srgbClr val="0070C0"/>
                </a:solidFill>
              </a:rPr>
              <a:t>MARK 8:14-21</a:t>
            </a:r>
            <a:endParaRPr lang="en-GB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9484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5" y="149014"/>
            <a:ext cx="22008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931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97"/>
            <a:ext cx="12192000" cy="6826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5" y="212810"/>
            <a:ext cx="2200847" cy="1243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97" y="212809"/>
            <a:ext cx="3935789" cy="22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948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8"/>
            <a:ext cx="12192000" cy="6822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0" y="273662"/>
            <a:ext cx="2200847" cy="124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5442" y="1127051"/>
            <a:ext cx="3976577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GB" sz="4800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MARK 8:34-9:1</a:t>
            </a:r>
            <a:endParaRPr lang="en-GB" sz="4800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61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549906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8015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0044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41" y="272555"/>
            <a:ext cx="22008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889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32" y="338504"/>
            <a:ext cx="2200847" cy="124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6260" y="5852160"/>
            <a:ext cx="5189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Matthew 5:38-48 </a:t>
            </a:r>
            <a:endParaRPr lang="en-GB" sz="4800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64157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" y="223974"/>
            <a:ext cx="2200847" cy="124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453" y="2240280"/>
            <a:ext cx="358902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GB" sz="4400" dirty="0" smtClean="0">
                <a:solidFill>
                  <a:srgbClr val="00B05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MARK 9:14-29</a:t>
            </a:r>
            <a:endParaRPr lang="en-GB" sz="4400" dirty="0">
              <a:solidFill>
                <a:srgbClr val="00B05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44968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0"/>
            <a:ext cx="1199352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" y="0"/>
            <a:ext cx="2847079" cy="1353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3926" y="322771"/>
            <a:ext cx="267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000"/>
                </a:solidFill>
              </a:rPr>
              <a:t>Mk.3:1-6</a:t>
            </a:r>
          </a:p>
        </p:txBody>
      </p:sp>
    </p:spTree>
    <p:extLst>
      <p:ext uri="{BB962C8B-B14F-4D97-AF65-F5344CB8AC3E}">
        <p14:creationId xmlns:p14="http://schemas.microsoft.com/office/powerpoint/2010/main" val="316552709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0847" cy="124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8743" y="720472"/>
            <a:ext cx="6422065" cy="87441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 bless the Lord, my soul! Psalm 104:1a</a:t>
            </a:r>
            <a:endParaRPr lang="en-GB" sz="28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15604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76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08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0836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4730" cy="11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5157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9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32577" cy="753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76447" y="7046260"/>
            <a:ext cx="3299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JOHN 2: 1-11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64071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3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30"/>
            <a:ext cx="2847079" cy="1353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7181" y="719244"/>
            <a:ext cx="304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</a:rPr>
              <a:t>Mk.2:23-28</a:t>
            </a:r>
          </a:p>
        </p:txBody>
      </p:sp>
    </p:spTree>
    <p:extLst>
      <p:ext uri="{BB962C8B-B14F-4D97-AF65-F5344CB8AC3E}">
        <p14:creationId xmlns:p14="http://schemas.microsoft.com/office/powerpoint/2010/main" val="18441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" y="0"/>
            <a:ext cx="1218197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" y="0"/>
            <a:ext cx="6463045" cy="4207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844" y="616689"/>
            <a:ext cx="3664014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3974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0"/>
            <a:ext cx="1248901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63" y="0"/>
            <a:ext cx="7698509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9019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329618" y="321840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29" y="0"/>
            <a:ext cx="964039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545" y="5766275"/>
            <a:ext cx="2230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JOHN 14:6-14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4401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3090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3"/>
          <a:stretch/>
        </p:blipFill>
        <p:spPr>
          <a:xfrm>
            <a:off x="80236" y="0"/>
            <a:ext cx="129309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9107" y="266431"/>
            <a:ext cx="9072273" cy="70788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/>
              <a:t> -</a:t>
            </a:r>
            <a:r>
              <a:rPr lang="en-GB" sz="3600" dirty="0" smtClean="0"/>
              <a:t>1.1.2023 -Solemnity of Mary, Mother of God. </a:t>
            </a: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4317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3" y="-95454"/>
            <a:ext cx="7652426" cy="6708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46" y="0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996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8036" cy="10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303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b="5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" y="744438"/>
            <a:ext cx="22008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0340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901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03" y="0"/>
            <a:ext cx="952791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044" y="2926080"/>
            <a:ext cx="2253276" cy="107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0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4" y="-2151042"/>
            <a:ext cx="1248901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" y="1450109"/>
            <a:ext cx="6948637" cy="5225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88218" y="1597892"/>
            <a:ext cx="359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 Lord, hear my  prayer, and let my cry come to you. Ps.102: 2</a:t>
            </a:r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0847" cy="124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9386" y="0"/>
            <a:ext cx="3002019" cy="935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GB" sz="3600" dirty="0" smtClean="0"/>
              <a:t>Mark </a:t>
            </a:r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7:1-13</a:t>
            </a:r>
            <a:endParaRPr lang="en-GB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190586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12230704" cy="68797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65720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3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2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5" y="177241"/>
            <a:ext cx="1658256" cy="93886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9036424" y="116541"/>
            <a:ext cx="2725271" cy="99508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Lk. 7:1-10</a:t>
            </a:r>
          </a:p>
        </p:txBody>
      </p:sp>
    </p:spTree>
    <p:extLst>
      <p:ext uri="{BB962C8B-B14F-4D97-AF65-F5344CB8AC3E}">
        <p14:creationId xmlns:p14="http://schemas.microsoft.com/office/powerpoint/2010/main" val="352637495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" y="0"/>
            <a:ext cx="122464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0847" cy="1243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62306"/>
            <a:ext cx="4419600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Matthew 5:13-16 </a:t>
            </a:r>
            <a:endParaRPr lang="en-GB" sz="3200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49314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901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78647"/>
            <a:ext cx="2732358" cy="1000862"/>
            <a:chOff x="272099" y="136385"/>
            <a:chExt cx="2732358" cy="1000862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870"/>
            <a:ext cx="12489019" cy="55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3" y="9101469"/>
            <a:ext cx="11830267" cy="71328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630076" y="9664567"/>
            <a:ext cx="2732358" cy="1000862"/>
            <a:chOff x="272099" y="136385"/>
            <a:chExt cx="2732358" cy="1000862"/>
          </a:xfrm>
        </p:grpSpPr>
        <p:sp>
          <p:nvSpPr>
            <p:cNvPr id="7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7"/>
            <a:ext cx="12192000" cy="68364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383054"/>
            <a:ext cx="2732358" cy="1000862"/>
            <a:chOff x="272099" y="136385"/>
            <a:chExt cx="2732358" cy="1000862"/>
          </a:xfrm>
        </p:grpSpPr>
        <p:sp>
          <p:nvSpPr>
            <p:cNvPr id="12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465674" y="595423"/>
            <a:ext cx="3253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Mt. 13:47-53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0695919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60310" cy="63057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165726" y="190093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655941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" y="0"/>
            <a:ext cx="1250235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78647"/>
            <a:ext cx="2732358" cy="1000862"/>
            <a:chOff x="272099" y="136385"/>
            <a:chExt cx="2732358" cy="1000862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79" y="0"/>
            <a:ext cx="9784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0" y="0"/>
            <a:ext cx="126055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" y="0"/>
            <a:ext cx="12475698" cy="70329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78647"/>
            <a:ext cx="2732358" cy="1000862"/>
            <a:chOff x="272099" y="136385"/>
            <a:chExt cx="2732358" cy="1000862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05927" y="2509284"/>
            <a:ext cx="5078185" cy="76944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GB" sz="4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Mtt</a:t>
            </a:r>
            <a:r>
              <a:rPr lang="en-GB" sz="4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: 7:6,12-14</a:t>
            </a:r>
            <a:endParaRPr lang="en-GB" sz="4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21058"/>
            <a:ext cx="12177226" cy="68790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-212651" y="0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338457" y="696686"/>
            <a:ext cx="2830286" cy="5232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</a:rPr>
              <a:t>Lk. 2:22-40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94" y="-98909"/>
            <a:ext cx="1249178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94" y="-297"/>
            <a:ext cx="1249178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94" y="-98909"/>
            <a:ext cx="12651075" cy="6956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8909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9037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7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9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1" y="108234"/>
            <a:ext cx="12094509" cy="6821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209327" y="220975"/>
            <a:ext cx="2250587" cy="860612"/>
            <a:chOff x="272099" y="136385"/>
            <a:chExt cx="2732358" cy="1000862"/>
          </a:xfrm>
        </p:grpSpPr>
        <p:sp>
          <p:nvSpPr>
            <p:cNvPr id="7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84095" y="1515036"/>
            <a:ext cx="153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Mk.1:40-45</a:t>
            </a:r>
          </a:p>
        </p:txBody>
      </p:sp>
    </p:spTree>
    <p:extLst>
      <p:ext uri="{BB962C8B-B14F-4D97-AF65-F5344CB8AC3E}">
        <p14:creationId xmlns:p14="http://schemas.microsoft.com/office/powerpoint/2010/main" val="17817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58256" cy="938865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3323665" y="0"/>
            <a:ext cx="4086785" cy="1196788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Luke. 7:11-17</a:t>
            </a:r>
          </a:p>
        </p:txBody>
      </p:sp>
    </p:spTree>
    <p:extLst>
      <p:ext uri="{BB962C8B-B14F-4D97-AF65-F5344CB8AC3E}">
        <p14:creationId xmlns:p14="http://schemas.microsoft.com/office/powerpoint/2010/main" val="324091968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6" y="1"/>
            <a:ext cx="11950993" cy="71876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30" y="1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5102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89843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720"/>
            <a:ext cx="2537013" cy="1206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5624" y="385483"/>
            <a:ext cx="18736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Matthew 2:1-12</a:t>
            </a:r>
            <a:endParaRPr lang="en-GB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5247" y="5773271"/>
            <a:ext cx="4930588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my-MM" dirty="0" smtClean="0"/>
              <a:t>အိုဘုရားသခင္</a:t>
            </a:r>
            <a:r>
              <a:rPr lang="my-MM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တိုင်းနိုင်ငံအပေါင်းတို့သည် ကိုယ်တော်၏ရှေ့တော်၌ ပြပ်ဝပ် ကိုးကွယ် ကြလိမ့် မည်။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7304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2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116095" y="77969"/>
            <a:ext cx="2732358" cy="1000862"/>
            <a:chOff x="272099" y="136385"/>
            <a:chExt cx="2732358" cy="1000862"/>
          </a:xfrm>
        </p:grpSpPr>
        <p:sp>
          <p:nvSpPr>
            <p:cNvPr id="7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353033-2346-473A-A7F4-0D3C4E28C3F5}"/>
              </a:ext>
            </a:extLst>
          </p:cNvPr>
          <p:cNvSpPr/>
          <p:nvPr/>
        </p:nvSpPr>
        <p:spPr>
          <a:xfrm rot="10800000">
            <a:off x="-1946342" y="-1748118"/>
            <a:ext cx="15039037" cy="9843762"/>
          </a:xfrm>
          <a:prstGeom prst="rect">
            <a:avLst/>
          </a:prstGeom>
          <a:solidFill>
            <a:srgbClr val="4FD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D88D0635-51EA-4D7F-A305-8C22941C374D}"/>
              </a:ext>
            </a:extLst>
          </p:cNvPr>
          <p:cNvSpPr/>
          <p:nvPr/>
        </p:nvSpPr>
        <p:spPr>
          <a:xfrm rot="10981301">
            <a:off x="-792687" y="2132132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7F3598E3-643F-4884-8666-B66341D09702}"/>
              </a:ext>
            </a:extLst>
          </p:cNvPr>
          <p:cNvSpPr/>
          <p:nvPr/>
        </p:nvSpPr>
        <p:spPr>
          <a:xfrm rot="12030137">
            <a:off x="-1737001" y="3191156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4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E03EE5CA-F315-47B5-9FF6-F4E5043D6376}"/>
              </a:ext>
            </a:extLst>
          </p:cNvPr>
          <p:cNvSpPr/>
          <p:nvPr/>
        </p:nvSpPr>
        <p:spPr>
          <a:xfrm rot="12694655">
            <a:off x="-2163713" y="3919863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3772CBDD-D0AE-4D37-8569-F5828D210AF7}"/>
              </a:ext>
            </a:extLst>
          </p:cNvPr>
          <p:cNvSpPr/>
          <p:nvPr/>
        </p:nvSpPr>
        <p:spPr>
          <a:xfrm rot="14482606">
            <a:off x="-4097635" y="4518003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3B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A5918200-7631-44E7-B7C8-44BAED5C14C1}"/>
              </a:ext>
            </a:extLst>
          </p:cNvPr>
          <p:cNvSpPr/>
          <p:nvPr/>
        </p:nvSpPr>
        <p:spPr>
          <a:xfrm rot="9392037">
            <a:off x="-8081525" y="-2378843"/>
            <a:ext cx="10780603" cy="12933093"/>
          </a:xfrm>
          <a:prstGeom prst="donut">
            <a:avLst>
              <a:gd name="adj" fmla="val 20468"/>
            </a:avLst>
          </a:prstGeom>
          <a:solidFill>
            <a:srgbClr val="97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9BF84339-2BCE-4AB5-B774-D76CB7AC11BD}"/>
              </a:ext>
            </a:extLst>
          </p:cNvPr>
          <p:cNvSpPr/>
          <p:nvPr/>
        </p:nvSpPr>
        <p:spPr>
          <a:xfrm rot="10271159">
            <a:off x="-6920380" y="-2175260"/>
            <a:ext cx="9492095" cy="8970077"/>
          </a:xfrm>
          <a:prstGeom prst="donut">
            <a:avLst>
              <a:gd name="adj" fmla="val 143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1C828104-BDDC-439E-BA4E-BC8663C2791E}"/>
              </a:ext>
            </a:extLst>
          </p:cNvPr>
          <p:cNvSpPr/>
          <p:nvPr/>
        </p:nvSpPr>
        <p:spPr>
          <a:xfrm rot="10251500">
            <a:off x="-7131577" y="-2677887"/>
            <a:ext cx="9492095" cy="8970077"/>
          </a:xfrm>
          <a:prstGeom prst="donut">
            <a:avLst>
              <a:gd name="adj" fmla="val 6175"/>
            </a:avLst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tar: 7 Points 17">
            <a:extLst>
              <a:ext uri="{FF2B5EF4-FFF2-40B4-BE49-F238E27FC236}">
                <a16:creationId xmlns:a16="http://schemas.microsoft.com/office/drawing/2014/main" id="{EB195C4B-F977-40F2-876B-5E264A1C74C5}"/>
              </a:ext>
            </a:extLst>
          </p:cNvPr>
          <p:cNvSpPr/>
          <p:nvPr/>
        </p:nvSpPr>
        <p:spPr>
          <a:xfrm>
            <a:off x="8535809" y="5225143"/>
            <a:ext cx="1827441" cy="1698046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7 Points 18">
            <a:extLst>
              <a:ext uri="{FF2B5EF4-FFF2-40B4-BE49-F238E27FC236}">
                <a16:creationId xmlns:a16="http://schemas.microsoft.com/office/drawing/2014/main" id="{FCD81184-2B40-4A45-94F1-7AF7C430537C}"/>
              </a:ext>
            </a:extLst>
          </p:cNvPr>
          <p:cNvSpPr/>
          <p:nvPr/>
        </p:nvSpPr>
        <p:spPr>
          <a:xfrm>
            <a:off x="11344024" y="1132826"/>
            <a:ext cx="1297204" cy="1042842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7 Points 19">
            <a:extLst>
              <a:ext uri="{FF2B5EF4-FFF2-40B4-BE49-F238E27FC236}">
                <a16:creationId xmlns:a16="http://schemas.microsoft.com/office/drawing/2014/main" id="{8AE7C747-5F28-4703-B51A-00BD1914E8AF}"/>
              </a:ext>
            </a:extLst>
          </p:cNvPr>
          <p:cNvSpPr/>
          <p:nvPr/>
        </p:nvSpPr>
        <p:spPr>
          <a:xfrm>
            <a:off x="-620339" y="4873774"/>
            <a:ext cx="2422071" cy="2349145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7 Points 20">
            <a:extLst>
              <a:ext uri="{FF2B5EF4-FFF2-40B4-BE49-F238E27FC236}">
                <a16:creationId xmlns:a16="http://schemas.microsoft.com/office/drawing/2014/main" id="{24E1F3B2-B576-443B-A909-18E37ED5E413}"/>
              </a:ext>
            </a:extLst>
          </p:cNvPr>
          <p:cNvSpPr/>
          <p:nvPr/>
        </p:nvSpPr>
        <p:spPr>
          <a:xfrm>
            <a:off x="5708547" y="4190952"/>
            <a:ext cx="2316885" cy="2247126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53712567-22F0-43D6-B569-0C0BCBAB11FA}"/>
              </a:ext>
            </a:extLst>
          </p:cNvPr>
          <p:cNvSpPr/>
          <p:nvPr/>
        </p:nvSpPr>
        <p:spPr>
          <a:xfrm>
            <a:off x="11140005" y="4591415"/>
            <a:ext cx="1306802" cy="1267456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262DA7A6-BF69-4BFA-AF55-66E3535B5985}"/>
              </a:ext>
            </a:extLst>
          </p:cNvPr>
          <p:cNvSpPr/>
          <p:nvPr/>
        </p:nvSpPr>
        <p:spPr>
          <a:xfrm>
            <a:off x="-118448" y="2651330"/>
            <a:ext cx="1318952" cy="1436374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7 Points 23">
            <a:extLst>
              <a:ext uri="{FF2B5EF4-FFF2-40B4-BE49-F238E27FC236}">
                <a16:creationId xmlns:a16="http://schemas.microsoft.com/office/drawing/2014/main" id="{B020E304-54D1-4CF4-B485-B94DA1AAFE5E}"/>
              </a:ext>
            </a:extLst>
          </p:cNvPr>
          <p:cNvSpPr/>
          <p:nvPr/>
        </p:nvSpPr>
        <p:spPr>
          <a:xfrm>
            <a:off x="2839824" y="4460695"/>
            <a:ext cx="1909747" cy="1924803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7 Points 24">
            <a:extLst>
              <a:ext uri="{FF2B5EF4-FFF2-40B4-BE49-F238E27FC236}">
                <a16:creationId xmlns:a16="http://schemas.microsoft.com/office/drawing/2014/main" id="{EBCD4037-3613-41C5-A0E7-B6DBBC6BB89D}"/>
              </a:ext>
            </a:extLst>
          </p:cNvPr>
          <p:cNvSpPr/>
          <p:nvPr/>
        </p:nvSpPr>
        <p:spPr>
          <a:xfrm>
            <a:off x="4120737" y="5685178"/>
            <a:ext cx="1570454" cy="1300365"/>
          </a:xfrm>
          <a:prstGeom prst="star7">
            <a:avLst>
              <a:gd name="adj" fmla="val 18014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7 Points 26">
            <a:extLst>
              <a:ext uri="{FF2B5EF4-FFF2-40B4-BE49-F238E27FC236}">
                <a16:creationId xmlns:a16="http://schemas.microsoft.com/office/drawing/2014/main" id="{0C5D8B50-9037-4D28-A17D-18DE7D028B4D}"/>
              </a:ext>
            </a:extLst>
          </p:cNvPr>
          <p:cNvSpPr/>
          <p:nvPr/>
        </p:nvSpPr>
        <p:spPr>
          <a:xfrm>
            <a:off x="9928671" y="-68481"/>
            <a:ext cx="913500" cy="721624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7 Points 27">
            <a:extLst>
              <a:ext uri="{FF2B5EF4-FFF2-40B4-BE49-F238E27FC236}">
                <a16:creationId xmlns:a16="http://schemas.microsoft.com/office/drawing/2014/main" id="{A5B327DB-1C9E-4C18-9CC3-0FA020509D7B}"/>
              </a:ext>
            </a:extLst>
          </p:cNvPr>
          <p:cNvSpPr/>
          <p:nvPr/>
        </p:nvSpPr>
        <p:spPr>
          <a:xfrm>
            <a:off x="10657602" y="2923496"/>
            <a:ext cx="830061" cy="1042842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7 Points 28">
            <a:extLst>
              <a:ext uri="{FF2B5EF4-FFF2-40B4-BE49-F238E27FC236}">
                <a16:creationId xmlns:a16="http://schemas.microsoft.com/office/drawing/2014/main" id="{C4C77BE5-4467-44A8-96AC-FCC3889797E7}"/>
              </a:ext>
            </a:extLst>
          </p:cNvPr>
          <p:cNvSpPr/>
          <p:nvPr/>
        </p:nvSpPr>
        <p:spPr>
          <a:xfrm>
            <a:off x="3885288" y="2577152"/>
            <a:ext cx="679037" cy="692127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7 Points 29">
            <a:extLst>
              <a:ext uri="{FF2B5EF4-FFF2-40B4-BE49-F238E27FC236}">
                <a16:creationId xmlns:a16="http://schemas.microsoft.com/office/drawing/2014/main" id="{6362E3B2-0EDB-4899-A8E4-AD49A1E0A9E7}"/>
              </a:ext>
            </a:extLst>
          </p:cNvPr>
          <p:cNvSpPr/>
          <p:nvPr/>
        </p:nvSpPr>
        <p:spPr>
          <a:xfrm>
            <a:off x="7958296" y="4873774"/>
            <a:ext cx="455006" cy="406558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7 Points 30">
            <a:extLst>
              <a:ext uri="{FF2B5EF4-FFF2-40B4-BE49-F238E27FC236}">
                <a16:creationId xmlns:a16="http://schemas.microsoft.com/office/drawing/2014/main" id="{77CD1F12-EA57-47AC-AF8D-ADDF7B7ABC3B}"/>
              </a:ext>
            </a:extLst>
          </p:cNvPr>
          <p:cNvSpPr/>
          <p:nvPr/>
        </p:nvSpPr>
        <p:spPr>
          <a:xfrm>
            <a:off x="1251291" y="236208"/>
            <a:ext cx="550441" cy="487369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7 Points 31">
            <a:extLst>
              <a:ext uri="{FF2B5EF4-FFF2-40B4-BE49-F238E27FC236}">
                <a16:creationId xmlns:a16="http://schemas.microsoft.com/office/drawing/2014/main" id="{EB754AF9-CE14-4149-8D0E-5436F282EBF0}"/>
              </a:ext>
            </a:extLst>
          </p:cNvPr>
          <p:cNvSpPr/>
          <p:nvPr/>
        </p:nvSpPr>
        <p:spPr>
          <a:xfrm>
            <a:off x="1985590" y="5757548"/>
            <a:ext cx="1044678" cy="962708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-82939" y="59362"/>
            <a:ext cx="2068529" cy="1198875"/>
            <a:chOff x="272099" y="136385"/>
            <a:chExt cx="2732358" cy="1000862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024147" y="-705574"/>
            <a:ext cx="235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KYESE MANMAR 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8374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353033-2346-473A-A7F4-0D3C4E28C3F5}"/>
              </a:ext>
            </a:extLst>
          </p:cNvPr>
          <p:cNvSpPr/>
          <p:nvPr/>
        </p:nvSpPr>
        <p:spPr>
          <a:xfrm rot="10800000">
            <a:off x="-2610088" y="-282221"/>
            <a:ext cx="15039037" cy="8248402"/>
          </a:xfrm>
          <a:prstGeom prst="rect">
            <a:avLst/>
          </a:prstGeom>
          <a:solidFill>
            <a:srgbClr val="4FD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D88D0635-51EA-4D7F-A305-8C22941C374D}"/>
              </a:ext>
            </a:extLst>
          </p:cNvPr>
          <p:cNvSpPr/>
          <p:nvPr/>
        </p:nvSpPr>
        <p:spPr>
          <a:xfrm rot="10981301">
            <a:off x="-792687" y="2132132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7F3598E3-643F-4884-8666-B66341D09702}"/>
              </a:ext>
            </a:extLst>
          </p:cNvPr>
          <p:cNvSpPr/>
          <p:nvPr/>
        </p:nvSpPr>
        <p:spPr>
          <a:xfrm rot="12030137">
            <a:off x="-1737001" y="3191156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4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E03EE5CA-F315-47B5-9FF6-F4E5043D6376}"/>
              </a:ext>
            </a:extLst>
          </p:cNvPr>
          <p:cNvSpPr/>
          <p:nvPr/>
        </p:nvSpPr>
        <p:spPr>
          <a:xfrm rot="12694655">
            <a:off x="-3370399" y="3978594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3772CBDD-D0AE-4D37-8569-F5828D210AF7}"/>
              </a:ext>
            </a:extLst>
          </p:cNvPr>
          <p:cNvSpPr/>
          <p:nvPr/>
        </p:nvSpPr>
        <p:spPr>
          <a:xfrm rot="14482606">
            <a:off x="-5832440" y="4467057"/>
            <a:ext cx="15179429" cy="8647067"/>
          </a:xfrm>
          <a:prstGeom prst="wave">
            <a:avLst>
              <a:gd name="adj1" fmla="val 12922"/>
              <a:gd name="adj2" fmla="val -10000"/>
            </a:avLst>
          </a:prstGeom>
          <a:solidFill>
            <a:srgbClr val="3B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A5918200-7631-44E7-B7C8-44BAED5C14C1}"/>
              </a:ext>
            </a:extLst>
          </p:cNvPr>
          <p:cNvSpPr/>
          <p:nvPr/>
        </p:nvSpPr>
        <p:spPr>
          <a:xfrm rot="9392037">
            <a:off x="-8071313" y="-3615593"/>
            <a:ext cx="10780603" cy="12933093"/>
          </a:xfrm>
          <a:prstGeom prst="donut">
            <a:avLst>
              <a:gd name="adj" fmla="val 20468"/>
            </a:avLst>
          </a:prstGeom>
          <a:solidFill>
            <a:srgbClr val="97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9BF84339-2BCE-4AB5-B774-D76CB7AC11BD}"/>
              </a:ext>
            </a:extLst>
          </p:cNvPr>
          <p:cNvSpPr/>
          <p:nvPr/>
        </p:nvSpPr>
        <p:spPr>
          <a:xfrm rot="10271159">
            <a:off x="-6920380" y="-2175260"/>
            <a:ext cx="9492095" cy="8970077"/>
          </a:xfrm>
          <a:prstGeom prst="donut">
            <a:avLst>
              <a:gd name="adj" fmla="val 1437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1C828104-BDDC-439E-BA4E-BC8663C2791E}"/>
              </a:ext>
            </a:extLst>
          </p:cNvPr>
          <p:cNvSpPr/>
          <p:nvPr/>
        </p:nvSpPr>
        <p:spPr>
          <a:xfrm rot="10251500">
            <a:off x="-7131577" y="-2677887"/>
            <a:ext cx="9492095" cy="8970077"/>
          </a:xfrm>
          <a:prstGeom prst="donut">
            <a:avLst>
              <a:gd name="adj" fmla="val 6175"/>
            </a:avLst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tar: 7 Points 17">
            <a:extLst>
              <a:ext uri="{FF2B5EF4-FFF2-40B4-BE49-F238E27FC236}">
                <a16:creationId xmlns:a16="http://schemas.microsoft.com/office/drawing/2014/main" id="{EB195C4B-F977-40F2-876B-5E264A1C74C5}"/>
              </a:ext>
            </a:extLst>
          </p:cNvPr>
          <p:cNvSpPr/>
          <p:nvPr/>
        </p:nvSpPr>
        <p:spPr>
          <a:xfrm>
            <a:off x="8535809" y="5225143"/>
            <a:ext cx="1827441" cy="1698046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7 Points 18">
            <a:extLst>
              <a:ext uri="{FF2B5EF4-FFF2-40B4-BE49-F238E27FC236}">
                <a16:creationId xmlns:a16="http://schemas.microsoft.com/office/drawing/2014/main" id="{FCD81184-2B40-4A45-94F1-7AF7C430537C}"/>
              </a:ext>
            </a:extLst>
          </p:cNvPr>
          <p:cNvSpPr/>
          <p:nvPr/>
        </p:nvSpPr>
        <p:spPr>
          <a:xfrm>
            <a:off x="11344024" y="1132826"/>
            <a:ext cx="1297204" cy="1042842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7 Points 19">
            <a:extLst>
              <a:ext uri="{FF2B5EF4-FFF2-40B4-BE49-F238E27FC236}">
                <a16:creationId xmlns:a16="http://schemas.microsoft.com/office/drawing/2014/main" id="{8AE7C747-5F28-4703-B51A-00BD1914E8AF}"/>
              </a:ext>
            </a:extLst>
          </p:cNvPr>
          <p:cNvSpPr/>
          <p:nvPr/>
        </p:nvSpPr>
        <p:spPr>
          <a:xfrm>
            <a:off x="-620339" y="4873774"/>
            <a:ext cx="2422071" cy="2349145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7 Points 20">
            <a:extLst>
              <a:ext uri="{FF2B5EF4-FFF2-40B4-BE49-F238E27FC236}">
                <a16:creationId xmlns:a16="http://schemas.microsoft.com/office/drawing/2014/main" id="{24E1F3B2-B576-443B-A909-18E37ED5E413}"/>
              </a:ext>
            </a:extLst>
          </p:cNvPr>
          <p:cNvSpPr/>
          <p:nvPr/>
        </p:nvSpPr>
        <p:spPr>
          <a:xfrm>
            <a:off x="5708547" y="4190952"/>
            <a:ext cx="2316885" cy="2247126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53712567-22F0-43D6-B569-0C0BCBAB11FA}"/>
              </a:ext>
            </a:extLst>
          </p:cNvPr>
          <p:cNvSpPr/>
          <p:nvPr/>
        </p:nvSpPr>
        <p:spPr>
          <a:xfrm>
            <a:off x="11140005" y="4591415"/>
            <a:ext cx="1306802" cy="1267456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262DA7A6-BF69-4BFA-AF55-66E3535B5985}"/>
              </a:ext>
            </a:extLst>
          </p:cNvPr>
          <p:cNvSpPr/>
          <p:nvPr/>
        </p:nvSpPr>
        <p:spPr>
          <a:xfrm>
            <a:off x="-118448" y="2651330"/>
            <a:ext cx="1318952" cy="1436374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7 Points 23">
            <a:extLst>
              <a:ext uri="{FF2B5EF4-FFF2-40B4-BE49-F238E27FC236}">
                <a16:creationId xmlns:a16="http://schemas.microsoft.com/office/drawing/2014/main" id="{B020E304-54D1-4CF4-B485-B94DA1AAFE5E}"/>
              </a:ext>
            </a:extLst>
          </p:cNvPr>
          <p:cNvSpPr/>
          <p:nvPr/>
        </p:nvSpPr>
        <p:spPr>
          <a:xfrm>
            <a:off x="2839824" y="4460695"/>
            <a:ext cx="1909747" cy="1924803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7 Points 24">
            <a:extLst>
              <a:ext uri="{FF2B5EF4-FFF2-40B4-BE49-F238E27FC236}">
                <a16:creationId xmlns:a16="http://schemas.microsoft.com/office/drawing/2014/main" id="{EBCD4037-3613-41C5-A0E7-B6DBBC6BB89D}"/>
              </a:ext>
            </a:extLst>
          </p:cNvPr>
          <p:cNvSpPr/>
          <p:nvPr/>
        </p:nvSpPr>
        <p:spPr>
          <a:xfrm>
            <a:off x="4120737" y="5685178"/>
            <a:ext cx="1570454" cy="1300365"/>
          </a:xfrm>
          <a:prstGeom prst="star7">
            <a:avLst>
              <a:gd name="adj" fmla="val 18014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7 Points 26">
            <a:extLst>
              <a:ext uri="{FF2B5EF4-FFF2-40B4-BE49-F238E27FC236}">
                <a16:creationId xmlns:a16="http://schemas.microsoft.com/office/drawing/2014/main" id="{0C5D8B50-9037-4D28-A17D-18DE7D028B4D}"/>
              </a:ext>
            </a:extLst>
          </p:cNvPr>
          <p:cNvSpPr/>
          <p:nvPr/>
        </p:nvSpPr>
        <p:spPr>
          <a:xfrm>
            <a:off x="9928671" y="-68481"/>
            <a:ext cx="913500" cy="721624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7 Points 27">
            <a:extLst>
              <a:ext uri="{FF2B5EF4-FFF2-40B4-BE49-F238E27FC236}">
                <a16:creationId xmlns:a16="http://schemas.microsoft.com/office/drawing/2014/main" id="{A5B327DB-1C9E-4C18-9CC3-0FA020509D7B}"/>
              </a:ext>
            </a:extLst>
          </p:cNvPr>
          <p:cNvSpPr/>
          <p:nvPr/>
        </p:nvSpPr>
        <p:spPr>
          <a:xfrm>
            <a:off x="10657602" y="2923496"/>
            <a:ext cx="830061" cy="1042842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7 Points 28">
            <a:extLst>
              <a:ext uri="{FF2B5EF4-FFF2-40B4-BE49-F238E27FC236}">
                <a16:creationId xmlns:a16="http://schemas.microsoft.com/office/drawing/2014/main" id="{C4C77BE5-4467-44A8-96AC-FCC3889797E7}"/>
              </a:ext>
            </a:extLst>
          </p:cNvPr>
          <p:cNvSpPr/>
          <p:nvPr/>
        </p:nvSpPr>
        <p:spPr>
          <a:xfrm>
            <a:off x="3885288" y="2577152"/>
            <a:ext cx="679037" cy="692127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7 Points 29">
            <a:extLst>
              <a:ext uri="{FF2B5EF4-FFF2-40B4-BE49-F238E27FC236}">
                <a16:creationId xmlns:a16="http://schemas.microsoft.com/office/drawing/2014/main" id="{6362E3B2-0EDB-4899-A8E4-AD49A1E0A9E7}"/>
              </a:ext>
            </a:extLst>
          </p:cNvPr>
          <p:cNvSpPr/>
          <p:nvPr/>
        </p:nvSpPr>
        <p:spPr>
          <a:xfrm>
            <a:off x="7958296" y="4873774"/>
            <a:ext cx="455006" cy="406558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7 Points 30">
            <a:extLst>
              <a:ext uri="{FF2B5EF4-FFF2-40B4-BE49-F238E27FC236}">
                <a16:creationId xmlns:a16="http://schemas.microsoft.com/office/drawing/2014/main" id="{77CD1F12-EA57-47AC-AF8D-ADDF7B7ABC3B}"/>
              </a:ext>
            </a:extLst>
          </p:cNvPr>
          <p:cNvSpPr/>
          <p:nvPr/>
        </p:nvSpPr>
        <p:spPr>
          <a:xfrm>
            <a:off x="1251291" y="236208"/>
            <a:ext cx="550441" cy="487369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7 Points 31">
            <a:extLst>
              <a:ext uri="{FF2B5EF4-FFF2-40B4-BE49-F238E27FC236}">
                <a16:creationId xmlns:a16="http://schemas.microsoft.com/office/drawing/2014/main" id="{EB754AF9-CE14-4149-8D0E-5436F282EBF0}"/>
              </a:ext>
            </a:extLst>
          </p:cNvPr>
          <p:cNvSpPr/>
          <p:nvPr/>
        </p:nvSpPr>
        <p:spPr>
          <a:xfrm>
            <a:off x="1985590" y="5757548"/>
            <a:ext cx="1044678" cy="962708"/>
          </a:xfrm>
          <a:prstGeom prst="star7">
            <a:avLst>
              <a:gd name="adj" fmla="val 12040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-1053815" y="157095"/>
            <a:ext cx="2732358" cy="1000862"/>
            <a:chOff x="272099" y="136385"/>
            <a:chExt cx="2732358" cy="1000862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081" y="2923496"/>
            <a:ext cx="14346091" cy="43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3381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2752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5317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162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2752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953" y="0"/>
            <a:ext cx="2853175" cy="1359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21" y="0"/>
            <a:ext cx="9636615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9718" y="466165"/>
            <a:ext cx="2867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00"/>
                </a:solidFill>
              </a:rPr>
              <a:t>MK.3:7-12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2172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47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53175" cy="1359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6320" y="571500"/>
            <a:ext cx="5097780" cy="14508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6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FAMILY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51789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2" y="0"/>
            <a:ext cx="1212111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2" y="0"/>
            <a:ext cx="285317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3465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2752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225"/>
            <a:ext cx="285317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23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58256" cy="93886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943850" y="214965"/>
            <a:ext cx="3981450" cy="1518585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en-GB" sz="4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Luke.8:1-3</a:t>
            </a:r>
          </a:p>
        </p:txBody>
      </p:sp>
    </p:spTree>
    <p:extLst>
      <p:ext uri="{BB962C8B-B14F-4D97-AF65-F5344CB8AC3E}">
        <p14:creationId xmlns:p14="http://schemas.microsoft.com/office/powerpoint/2010/main" val="193726555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2752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719"/>
            <a:ext cx="285317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372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799" y="0"/>
            <a:ext cx="2498203" cy="1187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1130" y="132126"/>
            <a:ext cx="1990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Mk. 2:13-17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5093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8712" cy="710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847079" cy="1353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5975" y="191386"/>
            <a:ext cx="299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John 1:29-34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1543495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43" y="264267"/>
            <a:ext cx="2847079" cy="1353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5320" y="587038"/>
            <a:ext cx="2913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00"/>
                </a:solidFill>
              </a:rPr>
              <a:t>Mk. 2;1-12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3005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47079" cy="1353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4171" y="645543"/>
            <a:ext cx="326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D60093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MK. 2:18-22</a:t>
            </a:r>
            <a:endParaRPr lang="en-GB" sz="4000" dirty="0">
              <a:solidFill>
                <a:srgbClr val="D60093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53249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2752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3470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53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6" y="76842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5751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62" y="-4363002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400276" y="-3090534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048000" y="2967335"/>
            <a:ext cx="6096000" cy="2308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3600" dirty="0" err="1">
                <a:latin typeface="WinTaungyi" panose="00000400000000000000" pitchFamily="2" charset="0"/>
              </a:rPr>
              <a:t>udk,fawmf</a:t>
            </a:r>
            <a:r>
              <a:rPr lang="en-US" sz="3600" dirty="0">
                <a:latin typeface="WinTaungyi" panose="00000400000000000000" pitchFamily="2" charset="0"/>
              </a:rPr>
              <a:t>    \  </a:t>
            </a:r>
            <a:r>
              <a:rPr lang="en-US" sz="3600" dirty="0" err="1">
                <a:latin typeface="WinTaungyi" panose="00000400000000000000" pitchFamily="2" charset="0"/>
              </a:rPr>
              <a:t>owif;awmf</a:t>
            </a:r>
            <a:r>
              <a:rPr lang="en-US" sz="3600" dirty="0">
                <a:latin typeface="WinTaungyi" panose="00000400000000000000" pitchFamily="2" charset="0"/>
              </a:rPr>
              <a:t> </a:t>
            </a:r>
            <a:r>
              <a:rPr lang="en-US" sz="3600" dirty="0" err="1">
                <a:latin typeface="WinTaungyi" panose="00000400000000000000" pitchFamily="2" charset="0"/>
              </a:rPr>
              <a:t>onf</a:t>
            </a:r>
            <a:r>
              <a:rPr lang="en-US" sz="3600" dirty="0">
                <a:latin typeface="WinTaungyi" panose="00000400000000000000" pitchFamily="2" charset="0"/>
              </a:rPr>
              <a:t> </a:t>
            </a:r>
            <a:r>
              <a:rPr lang="en-US" sz="3600" dirty="0" err="1">
                <a:latin typeface="WinTaungyi" panose="00000400000000000000" pitchFamily="2" charset="0"/>
              </a:rPr>
              <a:t>vnf</a:t>
            </a:r>
            <a:r>
              <a:rPr lang="en-US" sz="3600" dirty="0">
                <a:latin typeface="WinTaungyi" panose="00000400000000000000" pitchFamily="2" charset="0"/>
              </a:rPr>
              <a:t>; *</a:t>
            </a:r>
            <a:r>
              <a:rPr lang="en-US" sz="3600" dirty="0" err="1">
                <a:latin typeface="WinTaungyi" panose="00000400000000000000" pitchFamily="2" charset="0"/>
              </a:rPr>
              <a:t>sK</a:t>
            </a:r>
            <a:r>
              <a:rPr lang="en-US" sz="3600" dirty="0">
                <a:latin typeface="WinTaungyi" panose="00000400000000000000" pitchFamily="2" charset="0"/>
              </a:rPr>
              <a:t>' </a:t>
            </a:r>
            <a:r>
              <a:rPr lang="en-US" sz="3600" dirty="0" err="1">
                <a:latin typeface="WinTaungyi" panose="00000400000000000000" pitchFamily="2" charset="0"/>
              </a:rPr>
              <a:t>jynf</a:t>
            </a:r>
            <a:r>
              <a:rPr lang="en-US" sz="3600" dirty="0">
                <a:latin typeface="WinTaungyi" panose="00000400000000000000" pitchFamily="2" charset="0"/>
              </a:rPr>
              <a:t>  </a:t>
            </a:r>
            <a:r>
              <a:rPr lang="en-US" sz="3600" dirty="0" err="1">
                <a:latin typeface="WinTaungyi" panose="00000400000000000000" pitchFamily="2" charset="0"/>
              </a:rPr>
              <a:t>wpfck</a:t>
            </a:r>
            <a:r>
              <a:rPr lang="en-US" sz="3600" dirty="0">
                <a:latin typeface="WinTaungyi" panose="00000400000000000000" pitchFamily="2" charset="0"/>
              </a:rPr>
              <a:t> </a:t>
            </a:r>
            <a:r>
              <a:rPr lang="en-US" sz="3600" dirty="0" err="1">
                <a:latin typeface="WinTaungyi" panose="00000400000000000000" pitchFamily="2" charset="0"/>
              </a:rPr>
              <a:t>vkH</a:t>
            </a:r>
            <a:r>
              <a:rPr lang="en-US" sz="3600" dirty="0">
                <a:latin typeface="WinTaungyi" panose="00000400000000000000" pitchFamily="2" charset="0"/>
              </a:rPr>
              <a:t>; </a:t>
            </a:r>
            <a:r>
              <a:rPr lang="en-US" sz="3600" dirty="0" err="1">
                <a:latin typeface="WinTaungyi" panose="00000400000000000000" pitchFamily="2" charset="0"/>
              </a:rPr>
              <a:t>ESifh</a:t>
            </a:r>
            <a:r>
              <a:rPr lang="en-US" sz="3600" dirty="0">
                <a:latin typeface="WinTaungyi" panose="00000400000000000000" pitchFamily="2" charset="0"/>
              </a:rPr>
              <a:t> ywf0ef;usif </a:t>
            </a:r>
            <a:r>
              <a:rPr lang="en-US" sz="3600" dirty="0" err="1">
                <a:latin typeface="WinTaungyi" panose="00000400000000000000" pitchFamily="2" charset="0"/>
              </a:rPr>
              <a:t>t&amp;yf&amp;yfwdkY</a:t>
            </a:r>
            <a:r>
              <a:rPr lang="en-US" sz="3600" dirty="0">
                <a:latin typeface="WinTaungyi" panose="00000400000000000000" pitchFamily="2" charset="0"/>
              </a:rPr>
              <a:t> </a:t>
            </a:r>
            <a:r>
              <a:rPr lang="en-US" sz="3600" dirty="0" err="1">
                <a:latin typeface="WinTaungyi" panose="00000400000000000000" pitchFamily="2" charset="0"/>
              </a:rPr>
              <a:t>wGif</a:t>
            </a:r>
            <a:r>
              <a:rPr lang="en-US" sz="3600" dirty="0">
                <a:latin typeface="WinTaungyi" panose="00000400000000000000" pitchFamily="2" charset="0"/>
              </a:rPr>
              <a:t>  </a:t>
            </a:r>
            <a:r>
              <a:rPr lang="en-US" sz="3600" dirty="0" err="1">
                <a:latin typeface="WinTaungyi" panose="00000400000000000000" pitchFamily="2" charset="0"/>
              </a:rPr>
              <a:t>ysHUESHYoGm;av</a:t>
            </a:r>
            <a:r>
              <a:rPr lang="en-US" sz="3600" dirty="0">
                <a:latin typeface="WinTaungyi" panose="00000400000000000000" pitchFamily="2" charset="0"/>
              </a:rPr>
              <a:t>    \/  </a:t>
            </a:r>
          </a:p>
          <a:p>
            <a:r>
              <a:rPr lang="en-US" sz="3600" dirty="0">
                <a:latin typeface="WinTaungyi" panose="00000400000000000000" pitchFamily="2" charset="0"/>
              </a:rPr>
              <a:t>½Sifvkum 7:17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7996" y="-2377423"/>
            <a:ext cx="6096000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vlwpf&amp;mwyfrI;onf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a,Zl;ocif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 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\  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taMumif;udkMum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aom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tcg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*sL;vlrsdK;oufBuD;0gBuD;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wdkY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udk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txHawmf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odkY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apvTwf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í 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rdrd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\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tapcHtm;vma&amp;mufukoay;ygrnfh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taMumif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avSsmufxm;av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\/ 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WinTaungyi" panose="00000400000000000000" pitchFamily="2" charset="0"/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½Sifvkum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inTaungyi" panose="00000400000000000000" pitchFamily="2" charset="0"/>
              </a:rPr>
              <a:t>(7;3)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WinTaungyi" panose="000004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29620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1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" y="382772"/>
            <a:ext cx="12188455" cy="60942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6481036" y="689010"/>
            <a:ext cx="2732358" cy="1000862"/>
            <a:chOff x="272099" y="136385"/>
            <a:chExt cx="2732358" cy="1000862"/>
          </a:xfrm>
        </p:grpSpPr>
        <p:sp>
          <p:nvSpPr>
            <p:cNvPr id="5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2008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8" y="-3819730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29620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8" y="2171128"/>
            <a:ext cx="5624836" cy="4385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7367" y="2721935"/>
            <a:ext cx="3678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JOHN 12:44-50</a:t>
            </a:r>
            <a:endParaRPr lang="en-GB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682290" cy="958623"/>
          </a:xfrm>
          <a:prstGeom prst="rect">
            <a:avLst/>
          </a:prstGeom>
        </p:spPr>
      </p:pic>
      <p:sp>
        <p:nvSpPr>
          <p:cNvPr id="4" name="Right Arrow Callout 3"/>
          <p:cNvSpPr/>
          <p:nvPr/>
        </p:nvSpPr>
        <p:spPr>
          <a:xfrm>
            <a:off x="171450" y="5524500"/>
            <a:ext cx="7372350" cy="1123950"/>
          </a:xfrm>
          <a:prstGeom prst="right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FadeRight">
              <a:avLst/>
            </a:prstTxWarp>
          </a:bodyPr>
          <a:lstStyle/>
          <a:p>
            <a:pPr algn="ctr"/>
            <a:r>
              <a:rPr lang="en-GB" sz="60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Lk. 6:1-5</a:t>
            </a:r>
          </a:p>
        </p:txBody>
      </p:sp>
    </p:spTree>
    <p:extLst>
      <p:ext uri="{BB962C8B-B14F-4D97-AF65-F5344CB8AC3E}">
        <p14:creationId xmlns:p14="http://schemas.microsoft.com/office/powerpoint/2010/main" val="397315468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699" y="-4113083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400276" y="-3090534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29620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6" y="-1645920"/>
            <a:ext cx="11668988" cy="81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62" y="-4363002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668" y="-4363001"/>
            <a:ext cx="12296236" cy="106777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-401581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89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19"/>
            <a:ext cx="12096935" cy="678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96219" cy="17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" y="0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400276" y="-3090534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697996" y="-2377423"/>
            <a:ext cx="6096000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vlwpf&amp;mwyfrI;onf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a,Zl;ocif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 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taMumif;udkMum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aom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tcg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*sL;vlrsdK;oufBuD;0gBuD;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wdkY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udk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txHawmf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odkY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apvTwf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í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rdrd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tapcHtm;vma&amp;mufukoay;ygrnfh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taMumif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avSsmufxm;av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\/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WinTaungyi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½Sifvkum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(7;3)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WinTaungyi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29620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79" y="0"/>
            <a:ext cx="8488732" cy="70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62" y="-4363002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400276" y="-3090534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048000" y="2967335"/>
            <a:ext cx="6096000" cy="2308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udk,fawmf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\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owif;awmf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*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sK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'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jynf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wpfck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vkH;ESifh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ywf0ef;usif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t&amp;yf&amp;yfwdkY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wGif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ysHUESHYoGm;av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\/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½Sifvkum 7:17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7996" y="-2377423"/>
            <a:ext cx="6096000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vlwpf&amp;mwyfrI;onf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a,Zl;ocif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 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taMumif;udkMum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aom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tcg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*sL;vlrsdK;oufBuD;0gBuD;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wdkY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udk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txHawmf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odkY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apvTwf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í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rdrd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tapcHtm;vma&amp;mufukoay;ygrnfh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taMumif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avSsmufxm;av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\/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WinTaungyi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½Sifvkum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(7;3)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WinTaungyi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29620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4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62" y="-4363002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400276" y="-3090534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23685" y="-897572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460" y="2752285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62" y="-4363002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400276" y="-3090534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048000" y="2967335"/>
            <a:ext cx="6096000" cy="2308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udk,fawmf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\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owif;awmf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*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sK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'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jynf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wpfck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vkH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ESifh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ywf0ef;usif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t&amp;yf&amp;yfwdkY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wGif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ysHUESHYoGm;av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\/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½Sifvkum 7:17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7996" y="-2377423"/>
            <a:ext cx="6096000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vlwpf&amp;mwyfrI;onf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a,Zl;ocif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 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taMumif;udkMum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aom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tcg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*sL;vlrsdK;oufBuD;0gBuD;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wdkY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udk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txHawmf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odkY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apvTwf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í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rdrd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tapcHtm;vma&amp;mufukoay;ygrnfh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taMumif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 </a:t>
            </a:r>
            <a:r>
              <a:rPr kumimoji="0" lang="en-US" sz="2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avSsmufxm;av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\/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WinTaungyi" panose="000004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½Sifvkum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(7;3)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WinTaungyi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0" y="296206"/>
            <a:ext cx="2732358" cy="1000862"/>
            <a:chOff x="272099" y="136385"/>
            <a:chExt cx="2732358" cy="1000862"/>
          </a:xfrm>
        </p:grpSpPr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4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62" y="-4363002"/>
            <a:ext cx="12319230" cy="10677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-101748" y="-4076652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3048000" y="2967335"/>
            <a:ext cx="6096000" cy="2308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udk,fawmf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\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owif;awmf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onf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*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sK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'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jynf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wpfck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vkH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ESifh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ywf0ef;usif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t&amp;yf&amp;yfwdkY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wGif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ysHUESHYoGm;av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    \/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Taungyi" panose="00000400000000000000" pitchFamily="2" charset="0"/>
                <a:ea typeface="+mn-ea"/>
                <a:cs typeface="+mn-cs"/>
              </a:rPr>
              <a:t>½Sifvkum 7:17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89" y="-436300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8" y="193153"/>
            <a:ext cx="2201334" cy="123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870" y="0"/>
            <a:ext cx="96191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408" y="1828800"/>
            <a:ext cx="210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JOHN 1:35-42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0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5883"/>
          <a:stretch/>
        </p:blipFill>
        <p:spPr>
          <a:xfrm>
            <a:off x="0" y="-24152"/>
            <a:ext cx="8516471" cy="6882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18" y="-24152"/>
            <a:ext cx="373828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104"/>
            <a:ext cx="1093694" cy="6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0616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4" y="0"/>
            <a:ext cx="1218197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970799" y="309746"/>
            <a:ext cx="2123300" cy="369332"/>
          </a:xfrm>
          <a:prstGeom prst="rect">
            <a:avLst/>
          </a:prstGeom>
          <a:ln>
            <a:solidFill>
              <a:srgbClr val="BAE18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Thanks be to God.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76" b="476"/>
          <a:stretch/>
        </p:blipFill>
        <p:spPr>
          <a:xfrm>
            <a:off x="5561745" y="84168"/>
            <a:ext cx="3295650" cy="43624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chemeClr val="tx2">
                <a:lumMod val="60000"/>
                <a:lumOff val="40000"/>
              </a:scheme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996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8" y="436"/>
            <a:ext cx="12181201" cy="6857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"/>
            <a:ext cx="12489019" cy="6857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8" y="252976"/>
            <a:ext cx="2201334" cy="1238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2880" y="518159"/>
            <a:ext cx="377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0B050"/>
                </a:solidFill>
              </a:rPr>
              <a:t>John; 1; 1-11</a:t>
            </a:r>
            <a:endParaRPr lang="en-GB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2" y="0"/>
            <a:ext cx="1255177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194559" y="327957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6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06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5243" y="99152"/>
            <a:ext cx="9155018" cy="255454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a,Zl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; u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oifhtm;ig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{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ueftrSefqdk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onfum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;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topfwpfzef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arG;zGm;jcif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r&amp;cH&amp;aom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ol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rnfolrSs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bk&amp;m;ocif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\ 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EdkifiHawmfudkrjrif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&amp;[k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olUtm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;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ajzMum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awmfrl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\/ 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WinTaungyi" panose="00000400000000000000" pitchFamily="2" charset="0"/>
            </a:endParaRPr>
          </a:p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½Sifa,m[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ef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inTaungyi" panose="00000400000000000000" pitchFamily="2" charset="0"/>
              </a:rPr>
              <a:t>(3;3)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WinTaungy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6943" y="4795897"/>
            <a:ext cx="11435509" cy="20621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oifhtm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{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ueftrSefqdk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um;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od½Sdaomt&amp;mudk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ajymqdkMu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\/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jrifaomt&amp;mudk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oufaocHMu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\/ 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aomfvnf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oifwdkY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 \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oufaocHcsufudk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vufrcHMu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/  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½Sifa,m[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ef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3:11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5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5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78" y="198002"/>
            <a:ext cx="9144000" cy="6394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977" y="2126512"/>
            <a:ext cx="2232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JOHN 15:1-8</a:t>
            </a: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9875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883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6" y="335162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7253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580"/>
            <a:ext cx="12353879" cy="7109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56" y="201114"/>
            <a:ext cx="220084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151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1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6" y="335162"/>
            <a:ext cx="2201334" cy="1238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4620" y="5509260"/>
            <a:ext cx="3246120" cy="9892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Chevron">
              <a:avLst>
                <a:gd name="adj" fmla="val 32074"/>
              </a:avLst>
            </a:prstTxWarp>
            <a:spAutoFit/>
          </a:bodyPr>
          <a:lstStyle/>
          <a:p>
            <a:r>
              <a:rPr lang="en-GB" sz="3600" dirty="0" smtClean="0"/>
              <a:t>Mt.5:20-26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36225369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612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10" y="1531620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8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1592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6472519" y="4876800"/>
            <a:ext cx="5056094" cy="1407460"/>
          </a:xfrm>
          <a:prstGeom prst="horizontalScroll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y-MM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“က</a:t>
            </a:r>
            <a:r>
              <a:rPr lang="my-MM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ျမ်းစာတော်မြတ်ထ</a:t>
            </a:r>
            <a:r>
              <a:rPr lang="my-MM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ဲ</a:t>
            </a:r>
            <a:r>
              <a:rPr lang="my-MM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တွင်</a:t>
            </a:r>
            <a:r>
              <a:rPr lang="my-MM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သခင်ဘုရားက အခွင့်အာဏာနှင့် ဟောပ</a:t>
            </a:r>
            <a:r>
              <a:rPr lang="my-MM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ြော</a:t>
            </a:r>
            <a:r>
              <a:rPr lang="my-MM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</a:t>
            </a:r>
            <a:r>
              <a:rPr lang="my-MM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ော်မူသည်။” </a:t>
            </a:r>
            <a:endParaRPr lang="en-GB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8173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76" y="315414"/>
            <a:ext cx="2200847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23" y="28692"/>
            <a:ext cx="9567578" cy="6829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576" y="2560320"/>
            <a:ext cx="220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Mt. 17:1-9</a:t>
            </a:r>
            <a:endParaRPr lang="en-GB" sz="3600" dirty="0">
              <a:solidFill>
                <a:srgbClr val="0070C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62370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6812" cy="7086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5" y="358022"/>
            <a:ext cx="2777275" cy="1562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7640" y="59436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Lk. 6:36-38</a:t>
            </a:r>
            <a:endParaRPr lang="en-GB" sz="4800" dirty="0">
              <a:solidFill>
                <a:srgbClr val="0070C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86349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32" y="0"/>
            <a:ext cx="9548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05092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70299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3101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69604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12889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95281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6" y="198002"/>
            <a:ext cx="2201334" cy="123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98002"/>
            <a:ext cx="9601067" cy="6385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4527" y="3370217"/>
            <a:ext cx="188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JOHN 6:52-59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" y="2612571"/>
            <a:ext cx="13846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2"/>
                </a:solidFill>
              </a:rPr>
              <a:t>Go out to all the world and tell the Good News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35149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6943" y="4795897"/>
            <a:ext cx="11435509" cy="20621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oifhtm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{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ueftrSefqdk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um;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od½Sdaomt&amp;mudk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ajymqdkMu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\/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jrifaomt&amp;mudk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oufaocHMu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\/ 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aomfvnf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oifwdkY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 \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oufaocHcsufudk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vufrcHMu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/  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½Sifa,m[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ef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3:11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5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6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1592" cy="1201016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3238500" y="33987"/>
            <a:ext cx="3390900" cy="1133042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Luke. 5:1-11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52400" y="5381625"/>
            <a:ext cx="5600700" cy="1447800"/>
          </a:xfrm>
          <a:prstGeom prst="horizontalScroll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y-MM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“ရေနက်ရ</a:t>
            </a:r>
            <a:r>
              <a:rPr lang="my-MM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ာ</a:t>
            </a:r>
            <a:r>
              <a:rPr lang="my-MM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သို့</a:t>
            </a:r>
            <a:r>
              <a:rPr lang="my-MM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ရွှေ့လော့” </a:t>
            </a:r>
            <a:endParaRPr lang="en-GB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8191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6943" y="4795897"/>
            <a:ext cx="11435509" cy="20621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oifhtm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{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ueftrSefqdk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um;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od½Sdaomt&amp;mudk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ajymqdkMu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\/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jrifaomt&amp;mudk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oufaocHMu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\/ 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aomfvnf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;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oifwdkY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onf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igwdkY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    \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oufaocHcsufudk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vufrcHMu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/  </a:t>
            </a:r>
          </a:p>
          <a:p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½Sifa,m[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ef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WinTaungyi" panose="00000400000000000000" pitchFamily="2" charset="0"/>
              </a:rPr>
              <a:t> 3:11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5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0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37022" y="5546543"/>
            <a:ext cx="6373640" cy="10772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Lord is my light and my help. (Psalm 26:1)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5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40" y="23930"/>
            <a:ext cx="9186460" cy="54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1" y="322864"/>
            <a:ext cx="3295650" cy="4362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93323" y="782369"/>
            <a:ext cx="71680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WinTaungyi" panose="00000400000000000000" pitchFamily="2" charset="0"/>
              </a:rPr>
              <a:t>udk,fawmf</a:t>
            </a:r>
            <a:r>
              <a:rPr lang="en-US" sz="3200" dirty="0">
                <a:latin typeface="WinTaungyi" panose="00000400000000000000" pitchFamily="2" charset="0"/>
              </a:rPr>
              <a:t>  u </a:t>
            </a:r>
            <a:r>
              <a:rPr lang="en-US" sz="3200" dirty="0" err="1">
                <a:latin typeface="WinTaungyi" panose="00000400000000000000" pitchFamily="2" charset="0"/>
              </a:rPr>
              <a:t>vnf</a:t>
            </a:r>
            <a:r>
              <a:rPr lang="en-US" sz="3200" dirty="0">
                <a:latin typeface="WinTaungyi" panose="00000400000000000000" pitchFamily="2" charset="0"/>
              </a:rPr>
              <a:t>;  </a:t>
            </a:r>
            <a:r>
              <a:rPr lang="en-US" sz="3200" dirty="0" err="1">
                <a:latin typeface="WinTaungyi" panose="00000400000000000000" pitchFamily="2" charset="0"/>
              </a:rPr>
              <a:t>xdkolwdkYtm</a:t>
            </a:r>
            <a:r>
              <a:rPr lang="en-US" sz="3200" dirty="0">
                <a:latin typeface="WinTaungyi" panose="00000400000000000000" pitchFamily="2" charset="0"/>
              </a:rPr>
              <a:t>;  </a:t>
            </a:r>
            <a:r>
              <a:rPr lang="en-US" sz="3200" dirty="0" err="1">
                <a:latin typeface="WinTaungyi" panose="00000400000000000000" pitchFamily="2" charset="0"/>
              </a:rPr>
              <a:t>oifwdkYjrif</a:t>
            </a:r>
            <a:r>
              <a:rPr lang="en-US" sz="3200" dirty="0">
                <a:latin typeface="WinTaungyi" panose="00000400000000000000" pitchFamily="2" charset="0"/>
              </a:rPr>
              <a:t>&amp;?  Mum;&amp;</a:t>
            </a:r>
            <a:r>
              <a:rPr lang="en-US" sz="3200" dirty="0" err="1">
                <a:latin typeface="WinTaungyi" panose="00000400000000000000" pitchFamily="2" charset="0"/>
              </a:rPr>
              <a:t>orSs</a:t>
            </a:r>
            <a:r>
              <a:rPr lang="en-US" sz="3200" dirty="0">
                <a:latin typeface="WinTaungyi" panose="00000400000000000000" pitchFamily="2" charset="0"/>
              </a:rPr>
              <a:t>  </a:t>
            </a:r>
            <a:r>
              <a:rPr lang="en-US" sz="3200" dirty="0" err="1">
                <a:latin typeface="WinTaungyi" panose="00000400000000000000" pitchFamily="2" charset="0"/>
              </a:rPr>
              <a:t>wdkY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udk</a:t>
            </a:r>
            <a:r>
              <a:rPr lang="en-US" sz="3200" dirty="0">
                <a:latin typeface="WinTaungyi" panose="00000400000000000000" pitchFamily="2" charset="0"/>
              </a:rPr>
              <a:t>  </a:t>
            </a:r>
            <a:r>
              <a:rPr lang="en-US" sz="3200" dirty="0" err="1">
                <a:latin typeface="WinTaungyi" panose="00000400000000000000" pitchFamily="2" charset="0"/>
              </a:rPr>
              <a:t>a,m</a:t>
            </a:r>
            <a:r>
              <a:rPr lang="en-US" sz="3200" dirty="0">
                <a:latin typeface="WinTaungyi" panose="00000400000000000000" pitchFamily="2" charset="0"/>
              </a:rPr>
              <a:t>[</a:t>
            </a:r>
            <a:r>
              <a:rPr lang="en-US" sz="3200" dirty="0" err="1">
                <a:latin typeface="WinTaungyi" panose="00000400000000000000" pitchFamily="2" charset="0"/>
              </a:rPr>
              <a:t>efxH</a:t>
            </a:r>
            <a:r>
              <a:rPr lang="en-US" sz="3200" dirty="0">
                <a:latin typeface="WinTaungyi" panose="00000400000000000000" pitchFamily="2" charset="0"/>
              </a:rPr>
              <a:t>  </a:t>
            </a:r>
            <a:r>
              <a:rPr lang="en-US" sz="3200" dirty="0" err="1">
                <a:latin typeface="WinTaungyi" panose="00000400000000000000" pitchFamily="2" charset="0"/>
              </a:rPr>
              <a:t>odkY</a:t>
            </a:r>
            <a:r>
              <a:rPr lang="en-US" sz="3200" dirty="0">
                <a:latin typeface="WinTaungyi" panose="00000400000000000000" pitchFamily="2" charset="0"/>
              </a:rPr>
              <a:t>  </a:t>
            </a:r>
            <a:r>
              <a:rPr lang="en-US" sz="3200" dirty="0" err="1">
                <a:latin typeface="WinTaungyi" panose="00000400000000000000" pitchFamily="2" charset="0"/>
              </a:rPr>
              <a:t>oGm</a:t>
            </a:r>
            <a:r>
              <a:rPr lang="en-US" sz="3200" dirty="0">
                <a:latin typeface="WinTaungyi" panose="00000400000000000000" pitchFamily="2" charset="0"/>
              </a:rPr>
              <a:t>;  í  </a:t>
            </a:r>
            <a:r>
              <a:rPr lang="en-US" sz="3200" dirty="0" err="1">
                <a:latin typeface="WinTaungyi" panose="00000400000000000000" pitchFamily="2" charset="0"/>
              </a:rPr>
              <a:t>ajymMum;avmh</a:t>
            </a:r>
            <a:r>
              <a:rPr lang="en-US" sz="3200" dirty="0">
                <a:latin typeface="WinTaungyi" panose="00000400000000000000" pitchFamily="2" charset="0"/>
              </a:rPr>
              <a:t>/   </a:t>
            </a:r>
            <a:r>
              <a:rPr lang="en-US" sz="3200" dirty="0" err="1">
                <a:latin typeface="WinTaungyi" panose="00000400000000000000" pitchFamily="2" charset="0"/>
              </a:rPr>
              <a:t>rsufpdrjrif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aom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ol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wdkY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onf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rsufpdjrifMu&amp;NyD</a:t>
            </a:r>
            <a:r>
              <a:rPr lang="en-US" sz="3200" dirty="0">
                <a:latin typeface="WinTaungyi" panose="00000400000000000000" pitchFamily="2" charset="0"/>
              </a:rPr>
              <a:t>/   </a:t>
            </a:r>
            <a:r>
              <a:rPr lang="en-US" sz="3200" dirty="0" err="1">
                <a:latin typeface="WinTaungyi" panose="00000400000000000000" pitchFamily="2" charset="0"/>
              </a:rPr>
              <a:t>ajcroef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aom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ol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wdkY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onf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avSsmufvSrf;oGm;MuNyD</a:t>
            </a:r>
            <a:r>
              <a:rPr lang="en-US" sz="3200" dirty="0">
                <a:latin typeface="WinTaungyi" panose="00000400000000000000" pitchFamily="2" charset="0"/>
              </a:rPr>
              <a:t>/   </a:t>
            </a:r>
            <a:r>
              <a:rPr lang="en-US" sz="3200" dirty="0" err="1">
                <a:latin typeface="WinTaungyi" panose="00000400000000000000" pitchFamily="2" charset="0"/>
              </a:rPr>
              <a:t>temBuD;a&amp;m</a:t>
            </a:r>
            <a:r>
              <a:rPr lang="en-US" sz="3200" dirty="0">
                <a:latin typeface="WinTaungyi" panose="00000400000000000000" pitchFamily="2" charset="0"/>
              </a:rPr>
              <a:t>*g </a:t>
            </a:r>
            <a:r>
              <a:rPr lang="en-US" sz="3200" dirty="0" err="1">
                <a:latin typeface="WinTaungyi" panose="00000400000000000000" pitchFamily="2" charset="0"/>
              </a:rPr>
              <a:t>onf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wdkY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onf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pifMu,f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jcif</a:t>
            </a:r>
            <a:r>
              <a:rPr lang="en-US" sz="3200" dirty="0">
                <a:latin typeface="WinTaungyi" panose="00000400000000000000" pitchFamily="2" charset="0"/>
              </a:rPr>
              <a:t>;   </a:t>
            </a:r>
            <a:r>
              <a:rPr lang="en-US" sz="3200" dirty="0" err="1">
                <a:latin typeface="WinTaungyi" panose="00000400000000000000" pitchFamily="2" charset="0"/>
              </a:rPr>
              <a:t>odkY</a:t>
            </a:r>
            <a:r>
              <a:rPr lang="en-US" sz="3200" dirty="0">
                <a:latin typeface="WinTaungyi" panose="00000400000000000000" pitchFamily="2" charset="0"/>
              </a:rPr>
              <a:t>  </a:t>
            </a:r>
            <a:r>
              <a:rPr lang="en-US" sz="3200" dirty="0" err="1">
                <a:latin typeface="WinTaungyi" panose="00000400000000000000" pitchFamily="2" charset="0"/>
              </a:rPr>
              <a:t>a&amp;mufMuNyD</a:t>
            </a:r>
            <a:r>
              <a:rPr lang="en-US" sz="3200" dirty="0">
                <a:latin typeface="WinTaungyi" panose="00000400000000000000" pitchFamily="2" charset="0"/>
              </a:rPr>
              <a:t>/   </a:t>
            </a:r>
            <a:r>
              <a:rPr lang="en-US" sz="3200" dirty="0" err="1">
                <a:latin typeface="WinTaungyi" panose="00000400000000000000" pitchFamily="2" charset="0"/>
              </a:rPr>
              <a:t>ao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aom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ol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wdkY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onf</a:t>
            </a:r>
            <a:r>
              <a:rPr lang="en-US" sz="3200" dirty="0">
                <a:latin typeface="WinTaungyi" panose="00000400000000000000" pitchFamily="2" charset="0"/>
              </a:rPr>
              <a:t> toufjyef½SifMuNyD/   </a:t>
            </a:r>
            <a:r>
              <a:rPr lang="en-US" sz="3200" dirty="0" err="1">
                <a:latin typeface="WinTaungyi" panose="00000400000000000000" pitchFamily="2" charset="0"/>
              </a:rPr>
              <a:t>qif</a:t>
            </a:r>
            <a:r>
              <a:rPr lang="en-US" sz="3200" dirty="0">
                <a:latin typeface="WinTaungyi" panose="00000400000000000000" pitchFamily="2" charset="0"/>
              </a:rPr>
              <a:t>;&amp;</a:t>
            </a:r>
            <a:r>
              <a:rPr lang="en-US" sz="3200" dirty="0" err="1">
                <a:latin typeface="WinTaungyi" panose="00000400000000000000" pitchFamily="2" charset="0"/>
              </a:rPr>
              <a:t>Jom;wdkY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onf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vnf</a:t>
            </a:r>
            <a:r>
              <a:rPr lang="en-US" sz="3200" dirty="0">
                <a:latin typeface="WinTaungyi" panose="00000400000000000000" pitchFamily="2" charset="0"/>
              </a:rPr>
              <a:t>; </a:t>
            </a:r>
            <a:r>
              <a:rPr lang="en-US" sz="3200" dirty="0" err="1">
                <a:latin typeface="WinTaungyi" panose="00000400000000000000" pitchFamily="2" charset="0"/>
              </a:rPr>
              <a:t>owif;aumif</a:t>
            </a:r>
            <a:r>
              <a:rPr lang="en-US" sz="3200" dirty="0">
                <a:latin typeface="WinTaungyi" panose="00000400000000000000" pitchFamily="2" charset="0"/>
              </a:rPr>
              <a:t>; </a:t>
            </a:r>
            <a:r>
              <a:rPr lang="en-US" sz="3200" dirty="0" err="1">
                <a:latin typeface="WinTaungyi" panose="00000400000000000000" pitchFamily="2" charset="0"/>
              </a:rPr>
              <a:t>udk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Mum;em</a:t>
            </a:r>
            <a:r>
              <a:rPr lang="en-US" sz="3200" dirty="0">
                <a:latin typeface="WinTaungyi" panose="00000400000000000000" pitchFamily="2" charset="0"/>
              </a:rPr>
              <a:t> </a:t>
            </a:r>
            <a:r>
              <a:rPr lang="en-US" sz="3200" dirty="0" err="1">
                <a:latin typeface="WinTaungyi" panose="00000400000000000000" pitchFamily="2" charset="0"/>
              </a:rPr>
              <a:t>Mu&amp;NyD</a:t>
            </a:r>
            <a:r>
              <a:rPr lang="en-US" sz="3200" dirty="0">
                <a:latin typeface="WinTaungyi" panose="00000400000000000000" pitchFamily="2" charset="0"/>
              </a:rPr>
              <a:t>/  </a:t>
            </a:r>
          </a:p>
          <a:p>
            <a:pPr algn="just"/>
            <a:r>
              <a:rPr lang="en-US" sz="3200" dirty="0">
                <a:latin typeface="WinTaungyi" panose="00000400000000000000" pitchFamily="2" charset="0"/>
              </a:rPr>
              <a:t>½Sifvkum 7:22</a:t>
            </a:r>
          </a:p>
        </p:txBody>
      </p:sp>
    </p:spTree>
    <p:extLst>
      <p:ext uri="{BB962C8B-B14F-4D97-AF65-F5344CB8AC3E}">
        <p14:creationId xmlns:p14="http://schemas.microsoft.com/office/powerpoint/2010/main" val="34540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5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2824" y="1739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9672" y="620344"/>
            <a:ext cx="4527201" cy="175432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latin typeface="WinTaungyi" panose="00000400000000000000" pitchFamily="2" charset="0"/>
              </a:rPr>
              <a:t>om;ESpfOD;jyoem</a:t>
            </a:r>
            <a:endParaRPr lang="en-US" sz="5400" b="1" dirty="0" smtClean="0">
              <a:ln w="12700">
                <a:solidFill>
                  <a:schemeClr val="accent1"/>
                </a:solidFill>
                <a:prstDash val="solid"/>
              </a:ln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outerShdw dist="38100" dir="2640000" algn="bl" rotWithShape="0">
                  <a:schemeClr val="accent1"/>
                </a:outerShdw>
              </a:effectLst>
              <a:latin typeface="WinTaungyi" panose="00000400000000000000" pitchFamily="2" charset="0"/>
            </a:endParaRP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latin typeface="WinTaungyi" panose="00000400000000000000" pitchFamily="2" charset="0"/>
              </a:rPr>
              <a:t>(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latin typeface="WinTaungyi" panose="00000400000000000000" pitchFamily="2" charset="0"/>
              </a:rPr>
              <a:t>oHa,m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latin typeface="WinTaungyi" panose="00000400000000000000" pitchFamily="2" charset="0"/>
              </a:rPr>
              <a:t>[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latin typeface="WinTaungyi" panose="00000400000000000000" pitchFamily="2" charset="0"/>
              </a:rPr>
              <a:t>ef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latin typeface="WinTaungyi" panose="00000400000000000000" pitchFamily="2" charset="0"/>
              </a:rPr>
              <a:t> 1;2-3)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outerShdw dist="38100" dir="2640000" algn="bl" rotWithShape="0">
                  <a:schemeClr val="accent1"/>
                </a:outerShdw>
              </a:effectLst>
              <a:latin typeface="WinTaungyi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95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80236" y="155586"/>
            <a:ext cx="2732358" cy="1000862"/>
            <a:chOff x="272099" y="136385"/>
            <a:chExt cx="2732358" cy="1000862"/>
          </a:xfrm>
        </p:grpSpPr>
        <p:sp>
          <p:nvSpPr>
            <p:cNvPr id="4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499412" y="340658"/>
            <a:ext cx="5593977" cy="63248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ငါ့ကြောင့်စိတ်မပျက် သ</a:t>
            </a: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ောသူသည</a:t>
            </a:r>
            <a:r>
              <a:rPr lang="my-MM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မင်္ဂလာရ</a:t>
            </a: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ှိ၏ဟ</a:t>
            </a:r>
            <a:r>
              <a:rPr lang="my-MM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 </a:t>
            </a:r>
            <a:endParaRPr lang="en-US" sz="5400" b="1" dirty="0" smtClean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</a:t>
            </a:r>
            <a:r>
              <a:rPr lang="my-MM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ိန</a:t>
            </a: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့်တ</a:t>
            </a:r>
            <a:r>
              <a:rPr lang="my-MM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ော်မ</a:t>
            </a: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ူ၏။  </a:t>
            </a:r>
            <a:endParaRPr lang="my-MM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</a:t>
            </a:r>
            <a:r>
              <a:rPr lang="my-MM" sz="5400" b="1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ှင်လုကာ </a:t>
            </a:r>
            <a:r>
              <a:rPr lang="my-MM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၇:၂၃</a:t>
            </a:r>
            <a:r>
              <a:rPr lang="en-US" sz="54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my-MM" sz="5400" b="1" dirty="0">
              <a:ln w="13462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9"/>
            <a:ext cx="9144000" cy="6822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4" y="280231"/>
            <a:ext cx="2487384" cy="140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71397"/>
            <a:ext cx="2857500" cy="47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45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1683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0" y="1162050"/>
            <a:ext cx="5181600" cy="5695950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" ခွင့်လွှတ်ခြင်းမရှိလျှင် မျှော်လင့်ချက်လည်း မရှိနိုင်။</a:t>
            </a:r>
          </a:p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ခွင့်လွှတ်ခြင်းမရှိလျှင် ငြိမ်းချမ်းခြင်းလည်း မရှိနိုင်။</a:t>
            </a:r>
          </a:p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ခွင့်လွှတ်ခြင်းဟာ အမုန်းတရားရဲ့ လေကို သန့်စင်ပေးတဲ့အောက်ဆီဂျင်ဖြစ်တယ်။ ခွင့်လွှတ်ခြင်းဟာ နာကြည်းမုန်းတီးမှုရဲ့ အဆိပ်ဖြေဆေးလည်းဖြစ်တယ်။ </a:t>
            </a:r>
          </a:p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ခွင့်လွှတ်ခြင်းဟာ ဒေါသစိတ်ကိုပြေပျောက်စေပြီး စိတ်နှလုံးသားကိုလည်း ကျန်းမာစေပါတယ်။ "</a:t>
            </a:r>
          </a:p>
          <a:p>
            <a:pPr algn="ctr"/>
            <a:r>
              <a:rPr lang="en-GB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Pope Francis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159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865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356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9"/>
          <a:stretch/>
        </p:blipFill>
        <p:spPr>
          <a:xfrm>
            <a:off x="2707340" y="340658"/>
            <a:ext cx="9583272" cy="6276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86" y="139080"/>
            <a:ext cx="2121592" cy="1201016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>
          <a:xfrm>
            <a:off x="239086" y="1893730"/>
            <a:ext cx="2306890" cy="12102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Down">
              <a:avLst/>
            </a:prstTxWarp>
          </a:bodyPr>
          <a:lstStyle/>
          <a:p>
            <a:pPr algn="ctr"/>
            <a:r>
              <a:rPr lang="en-GB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LUKE 4:38-44</a:t>
            </a:r>
            <a:endParaRPr lang="en-GB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-152400" y="3103966"/>
            <a:ext cx="2859740" cy="3512796"/>
          </a:xfrm>
          <a:prstGeom prst="vertic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အက</a:t>
            </a:r>
            <a:r>
              <a:rPr lang="my-MM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ျွန်ုပ်သည် ကိုယ်တ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ော်လ</a:t>
            </a:r>
            <a:r>
              <a:rPr lang="my-MM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ုပ်ဆောင် တော်မူသောအမ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ှု</a:t>
            </a:r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အတ</a:t>
            </a:r>
            <a:r>
              <a:rPr lang="my-MM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ွက် ကိုယ်တော့်က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ို</a:t>
            </a:r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က</a:t>
            </a:r>
            <a:r>
              <a:rPr lang="my-MM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ာလအစဉ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</a:t>
            </a:r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အဆက</a:t>
            </a:r>
            <a:r>
              <a:rPr lang="my-MM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် ချီးမွမ်းထောမနာပြုပါမည်။ ဆာလံကျမ်း ၅၂:၉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428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0"/>
            <a:ext cx="6496050" cy="683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0" y="0"/>
            <a:ext cx="1581634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5695950" cy="683260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4038600" y="4762500"/>
            <a:ext cx="9182100" cy="3117850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Always have the courage to say sorry. St. Teresa of Calcutta</a:t>
            </a:r>
            <a:endParaRPr lang="en-GB" sz="3600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841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5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949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5150" cy="6851252"/>
          </a:xfrm>
          <a:prstGeom prst="rect">
            <a:avLst/>
          </a:prstGeom>
        </p:spPr>
      </p:pic>
      <p:sp>
        <p:nvSpPr>
          <p:cNvPr id="3" name="Vertical Scroll 2"/>
          <p:cNvSpPr/>
          <p:nvPr/>
        </p:nvSpPr>
        <p:spPr>
          <a:xfrm>
            <a:off x="6400800" y="6748"/>
            <a:ext cx="5943600" cy="6844504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" ကျွန်ုပ်တို့ဟာ ဘုရားရှင်ရဲ့ ဖန်ဆင်းခြင်းအသံကို ကြားဖို့လိုအပ်ပါတယ်။သဘာဝတရားနှင့်ပြည့်ဝတဲ့ စစ်မှန်တဲ့အသက်တာကို ပြန်သွားကြဖို့ကြိုးစားကြပါစို့။ကျွန်ုပ်တို့ဟာလောကကြီးရဲ့ အရှင်</a:t>
            </a:r>
            <a:r>
              <a:rPr lang="my-MM" sz="28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သခင်မဟ</a:t>
            </a:r>
            <a:r>
              <a:rPr lang="my-MM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ုတ်ပါဘူး။ဖန</a:t>
            </a:r>
            <a:r>
              <a:rPr lang="my-MM" sz="28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ဆင</a:t>
            </a:r>
            <a:r>
              <a:rPr lang="my-MM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်းခံများသာဖြစ်ကြပါတယ်။"</a:t>
            </a:r>
          </a:p>
          <a:p>
            <a:pPr algn="ctr"/>
            <a:r>
              <a:rPr lang="en-GB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Pope </a:t>
            </a:r>
            <a:r>
              <a:rPr lang="en-GB" sz="28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Francis</a:t>
            </a:r>
          </a:p>
          <a:p>
            <a:pPr algn="ctr"/>
            <a:r>
              <a:rPr lang="en-GB" sz="28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2023</a:t>
            </a:r>
            <a:endParaRPr lang="en-GB" sz="28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7187" cy="11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30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425"/>
            <a:ext cx="5379861" cy="460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52" y="180542"/>
            <a:ext cx="2115495" cy="1201016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3124200" y="180542"/>
            <a:ext cx="4933950" cy="1553008"/>
          </a:xfrm>
          <a:prstGeom prst="left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Matthew 25:14-30</a:t>
            </a:r>
            <a:endParaRPr lang="en-GB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4895850" y="5772150"/>
            <a:ext cx="4076700" cy="10858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‘Parable of the Talents’</a:t>
            </a:r>
            <a:endParaRPr lang="en-GB" sz="28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8768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3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4970" r="6693" b="13489"/>
          <a:stretch/>
        </p:blipFill>
        <p:spPr>
          <a:xfrm>
            <a:off x="0" y="4552950"/>
            <a:ext cx="2848352" cy="2360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2159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6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65" y="4758612"/>
            <a:ext cx="3271935" cy="2099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8738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0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1592" cy="120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9537"/>
            <a:ext cx="4714822" cy="2938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23248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210089" cy="893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5" name="Down Ribbon 4"/>
          <p:cNvSpPr/>
          <p:nvPr/>
        </p:nvSpPr>
        <p:spPr>
          <a:xfrm>
            <a:off x="4352443" y="171450"/>
            <a:ext cx="4543907" cy="1314450"/>
          </a:xfrm>
          <a:prstGeom prst="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Mt.25:1-13</a:t>
            </a:r>
            <a:endParaRPr lang="en-GB" sz="36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3886201" y="7162800"/>
            <a:ext cx="8305799" cy="175260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Rejoice in the Lord, you just! Psalm 97: 12a </a:t>
            </a:r>
            <a:endParaRPr lang="en-GB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851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207"/>
            <a:ext cx="12192000" cy="6905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2647950" y="400050"/>
            <a:ext cx="3295650" cy="1562100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GB" sz="28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MARK 6: 17-29</a:t>
            </a:r>
            <a:endParaRPr lang="en-GB" sz="28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104775" y="1962150"/>
            <a:ext cx="3781425" cy="474345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My mouth will tell of your salvation, </a:t>
            </a:r>
          </a:p>
          <a:p>
            <a:pPr algn="ctr"/>
            <a:r>
              <a:rPr lang="en-GB" sz="4000" dirty="0" smtClean="0"/>
              <a:t>O Lord. Psalm 71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78878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133350" y="4438650"/>
            <a:ext cx="12192000" cy="2190750"/>
          </a:xfrm>
          <a:prstGeom prst="wedgeRect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O Lord , you search me and you know me. Psalm 139:</a:t>
            </a:r>
            <a:r>
              <a:rPr lang="en-GB" sz="3200" dirty="0"/>
              <a:t>1</a:t>
            </a:r>
            <a:r>
              <a:rPr lang="my-MM" sz="3200" dirty="0" smtClean="0"/>
              <a:t> </a:t>
            </a:r>
            <a:r>
              <a:rPr lang="en-GB" sz="3200" dirty="0" smtClean="0"/>
              <a:t>                         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အို ထာဝရဘုရားသခင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်၊  </a:t>
            </a:r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ကိုယ်တော်သည် အကျွန်ုပ်ကို စစ်ဆေးရွေးချယ်ခဲ့၍  အကျွန်ုပ်ကိုသိတော်မူပါ ၏။  ဆာလံကျမ်း ၁၃၉:၁)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49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171450" y="3162300"/>
            <a:ext cx="3333750" cy="1143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GB" sz="4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Mt.24: 42-51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457200" y="5162550"/>
            <a:ext cx="11201400" cy="16954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သတိနှင့်စောင်နေကြလော့၊သင်တို့မမျှော်လင့်သော အချိန်နာရီ၌ လူသားသည်ကြွလာလိမ့်မည်။</a:t>
            </a:r>
            <a:endParaRPr lang="en-GB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73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5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495300" y="5848350"/>
            <a:ext cx="8705850" cy="100965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‘Who do you say  that I am?’ Mt. 16: 13-20</a:t>
            </a:r>
            <a:endParaRPr lang="en-GB" sz="32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328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0"/>
            <a:ext cx="65341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52" y="237692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0" y="3771900"/>
            <a:ext cx="5638799" cy="30861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 Lord , takes delight in his people. Psalm 149: 4</a:t>
            </a:r>
            <a:endParaRPr lang="en-GB" sz="4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581024" y="1524866"/>
            <a:ext cx="4476750" cy="1285442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Matthew 23: 13-22</a:t>
            </a:r>
            <a:endParaRPr lang="en-GB" sz="32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574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57400" cy="117113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971800" y="4953000"/>
            <a:ext cx="9220200" cy="21526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Your Saints, O Lord, make known the glory of your reign. Psalm 145:</a:t>
            </a:r>
            <a:endParaRPr lang="en-GB" sz="2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104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7" y="0"/>
            <a:ext cx="93583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2" y="0"/>
            <a:ext cx="2382410" cy="135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6537"/>
            <a:ext cx="3009900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7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/>
          <a:stretch/>
        </p:blipFill>
        <p:spPr>
          <a:xfrm>
            <a:off x="-1" y="0"/>
            <a:ext cx="686733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75366" cy="1231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653" y="1"/>
            <a:ext cx="5373468" cy="67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01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0" y="0"/>
            <a:ext cx="12115800" cy="6832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40642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3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377646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74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390649" cy="78950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267450" y="4057650"/>
            <a:ext cx="5695950" cy="2381250"/>
          </a:xfrm>
          <a:prstGeom prst="horizontalScroll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my-MM" sz="4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ကလေးငယ်များ ငါ့ထံသို့လာကြပါစေ။ </a:t>
            </a:r>
            <a:endParaRPr lang="en-GB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414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0"/>
            <a:ext cx="7753350" cy="6856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2" y="199592"/>
            <a:ext cx="2115495" cy="1201016"/>
          </a:xfrm>
          <a:prstGeom prst="rect">
            <a:avLst/>
          </a:prstGeom>
        </p:spPr>
      </p:pic>
      <p:sp>
        <p:nvSpPr>
          <p:cNvPr id="5" name="Down Ribbon 4"/>
          <p:cNvSpPr/>
          <p:nvPr/>
        </p:nvSpPr>
        <p:spPr>
          <a:xfrm>
            <a:off x="0" y="1525132"/>
            <a:ext cx="4286250" cy="1276350"/>
          </a:xfrm>
          <a:prstGeom prst="ribb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Mt. 15:21-28</a:t>
            </a:r>
            <a:endParaRPr lang="en-GB" sz="28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Vertical Scroll 5"/>
          <p:cNvSpPr/>
          <p:nvPr/>
        </p:nvSpPr>
        <p:spPr>
          <a:xfrm>
            <a:off x="371002" y="2952750"/>
            <a:ext cx="4067648" cy="375285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000" b="1" dirty="0" smtClean="0"/>
              <a:t>ယ</a:t>
            </a:r>
            <a:r>
              <a:rPr lang="my-MM" sz="2000" b="1" dirty="0"/>
              <a:t>ေဇ</a:t>
            </a:r>
            <a:r>
              <a:rPr lang="my-MM" sz="2000" b="1" dirty="0" smtClean="0"/>
              <a:t>ူးက 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အိုအမျိုးသမီး၊ သင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ယုံကြည် ခြင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်းသည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ကြီးမ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ားလ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ှပ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ေ၏။ 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သင်ဆန္ဒရှိ သည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့်အတ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ိုင်း သင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်၌ဖ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ြစ်စေ ဟု မိန့် တော်မ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ူ၏။ 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ထိုအချိန်နာရီမှ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စ၍ 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သူ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မ၏ 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သမ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ီးသည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် ရောဂ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  <a:r>
              <a:rPr lang="en-GB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ျောက်ကင်းလ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ေ၏။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ရှင်မာသေဦး 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၁၅:၂၈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37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" b="4032"/>
          <a:stretch/>
        </p:blipFill>
        <p:spPr>
          <a:xfrm>
            <a:off x="2571750" y="0"/>
            <a:ext cx="9620250" cy="6841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02" y="0"/>
            <a:ext cx="2115495" cy="120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62"/>
          <a:stretch/>
        </p:blipFill>
        <p:spPr>
          <a:xfrm>
            <a:off x="42861" y="4610101"/>
            <a:ext cx="2528889" cy="21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28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8075" y="381000"/>
            <a:ext cx="3224276" cy="76944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Mt.18: 15-20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38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52" y="161492"/>
            <a:ext cx="2115495" cy="1201016"/>
          </a:xfrm>
          <a:prstGeom prst="rect">
            <a:avLst/>
          </a:prstGeom>
        </p:spPr>
      </p:pic>
      <p:sp>
        <p:nvSpPr>
          <p:cNvPr id="4" name="Vertical Scroll 3"/>
          <p:cNvSpPr/>
          <p:nvPr/>
        </p:nvSpPr>
        <p:spPr>
          <a:xfrm>
            <a:off x="0" y="1219200"/>
            <a:ext cx="4343400" cy="55054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ထိုအခါ ပေတရု သည် အထံတော် သို့ ချဉ်းကပ် ၍ သခင်ဘုရား၊ တပည့်တော်  ၏ ညီအစ်ကို သည် တပည့်တ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ော်က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ိုပြစ်မှား လျှင် သူ  ၏ အပြစ် ကိုအကြိမ်မည်မျှ ခွင့်လွှတ် ရပါမည်နည်း။ ခုနစ်ကြိမ် တိုင်အောင် လောဟု မေးလျှောက်လေ  ၏။ ယေဇူး က ခုနစ်ကြိမ် တိုင်အောင် မဟုတ် ၊ အကြိမ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GB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ခ</a:t>
            </a:r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ုနစ်ဆယ်ခုနစ်လီ တိုင်အောင် ခွင့်လွှတ် ရမည်ဟု သင့်အား ငါဆို  ၏။</a:t>
            </a:r>
          </a:p>
          <a:p>
            <a:pPr algn="ctr"/>
            <a:r>
              <a:rPr lang="my-MM" sz="2000" b="1" dirty="0">
                <a:latin typeface="Pyidaungsu" panose="020B0502040204020203" pitchFamily="34" charset="0"/>
                <a:cs typeface="Pyidaungsu" panose="020B0502040204020203" pitchFamily="34" charset="0"/>
              </a:rPr>
              <a:t>ရှင်မာသေဦး </a:t>
            </a:r>
            <a:r>
              <a:rPr lang="my-MM" sz="2000" b="1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၁၈:၂၁-၂၂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39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5800165" y="4482353"/>
            <a:ext cx="6167718" cy="226807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heart  exults in the Lord.</a:t>
            </a:r>
            <a:endParaRPr lang="en-GB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871012" y="1326776"/>
            <a:ext cx="3119717" cy="95025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Lk 1: 46-55 </a:t>
            </a:r>
          </a:p>
        </p:txBody>
      </p:sp>
    </p:spTree>
    <p:extLst>
      <p:ext uri="{BB962C8B-B14F-4D97-AF65-F5344CB8AC3E}">
        <p14:creationId xmlns:p14="http://schemas.microsoft.com/office/powerpoint/2010/main" val="2483942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5410200" y="4457700"/>
            <a:ext cx="6648450" cy="24003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my-MM" sz="2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ိုဂျေရုဆလင်၊ ထာဝရဘုရားသခင်ကို ချီးမွမ်းထောမနာပြုလော့။ ဆာလံကျမ်း </a:t>
            </a:r>
            <a:r>
              <a:rPr lang="my-MM" sz="28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၁၄၇:၁၂</a:t>
            </a:r>
            <a:endParaRPr lang="en-GB" sz="2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47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0"/>
            <a:ext cx="70866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44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9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845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8392"/>
            <a:ext cx="5074299" cy="3653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10669" cy="1024217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830008" y="72495"/>
            <a:ext cx="2929812" cy="106584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Luke 9:57-62 </a:t>
            </a:r>
          </a:p>
        </p:txBody>
      </p:sp>
    </p:spTree>
    <p:extLst>
      <p:ext uri="{BB962C8B-B14F-4D97-AF65-F5344CB8AC3E}">
        <p14:creationId xmlns:p14="http://schemas.microsoft.com/office/powerpoint/2010/main" val="6740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708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6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0"/>
            <a:ext cx="4991100" cy="2495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5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1" y="286464"/>
            <a:ext cx="5514392" cy="6438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02" y="0"/>
            <a:ext cx="2115495" cy="1201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0000">
                        <a14:backgroundMark x1="33125" y1="40000" x2="33125" y2="40000"/>
                        <a14:backgroundMark x1="31875" y1="45000" x2="11875" y2="80625"/>
                        <a14:backgroundMark x1="35000" y1="38750" x2="43750" y2="25625"/>
                        <a14:backgroundMark x1="45625" y1="30000" x2="96875" y2="7500"/>
                        <a14:backgroundMark x1="98750" y1="6875" x2="98125" y2="97500"/>
                        <a14:backgroundMark x1="96875" y1="98125" x2="0" y2="98125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2" r="7203" b="70637"/>
          <a:stretch/>
        </p:blipFill>
        <p:spPr>
          <a:xfrm rot="16200000">
            <a:off x="-1217562" y="4424229"/>
            <a:ext cx="3517983" cy="108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875586" y="-9620"/>
            <a:ext cx="1280271" cy="327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79924">
            <a:off x="9969776" y="4411396"/>
            <a:ext cx="988642" cy="4012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973" y="3264259"/>
            <a:ext cx="3683884" cy="22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32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9" y="-341905"/>
            <a:ext cx="11979541" cy="72155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BDDC9-4D30-4A5C-B302-57677019ABDD}"/>
              </a:ext>
            </a:extLst>
          </p:cNvPr>
          <p:cNvGrpSpPr/>
          <p:nvPr/>
        </p:nvGrpSpPr>
        <p:grpSpPr>
          <a:xfrm>
            <a:off x="936358" y="-341905"/>
            <a:ext cx="2732358" cy="1000862"/>
            <a:chOff x="272099" y="136385"/>
            <a:chExt cx="2732358" cy="1000862"/>
          </a:xfrm>
        </p:grpSpPr>
        <p:sp>
          <p:nvSpPr>
            <p:cNvPr id="3" name="Freeform: Shape 33">
              <a:extLst>
                <a:ext uri="{FF2B5EF4-FFF2-40B4-BE49-F238E27FC236}">
                  <a16:creationId xmlns:a16="http://schemas.microsoft.com/office/drawing/2014/main" id="{C3A708B3-E675-4DBF-BB0E-4C4FE7FD6173}"/>
                </a:ext>
              </a:extLst>
            </p:cNvPr>
            <p:cNvSpPr/>
            <p:nvPr/>
          </p:nvSpPr>
          <p:spPr>
            <a:xfrm>
              <a:off x="272099" y="136385"/>
              <a:ext cx="453616" cy="929576"/>
            </a:xfrm>
            <a:custGeom>
              <a:avLst/>
              <a:gdLst>
                <a:gd name="connsiteX0" fmla="*/ 193738 w 580357"/>
                <a:gd name="connsiteY0" fmla="*/ 0 h 1189301"/>
                <a:gd name="connsiteX1" fmla="*/ 384569 w 580357"/>
                <a:gd name="connsiteY1" fmla="*/ 0 h 1189301"/>
                <a:gd name="connsiteX2" fmla="*/ 384569 w 580357"/>
                <a:gd name="connsiteY2" fmla="*/ 252870 h 1189301"/>
                <a:gd name="connsiteX3" fmla="*/ 580357 w 580357"/>
                <a:gd name="connsiteY3" fmla="*/ 252870 h 1189301"/>
                <a:gd name="connsiteX4" fmla="*/ 580357 w 580357"/>
                <a:gd name="connsiteY4" fmla="*/ 438610 h 1189301"/>
                <a:gd name="connsiteX5" fmla="*/ 384569 w 580357"/>
                <a:gd name="connsiteY5" fmla="*/ 438610 h 1189301"/>
                <a:gd name="connsiteX6" fmla="*/ 384569 w 580357"/>
                <a:gd name="connsiteY6" fmla="*/ 1189301 h 1189301"/>
                <a:gd name="connsiteX7" fmla="*/ 193738 w 580357"/>
                <a:gd name="connsiteY7" fmla="*/ 1189301 h 1189301"/>
                <a:gd name="connsiteX8" fmla="*/ 193738 w 580357"/>
                <a:gd name="connsiteY8" fmla="*/ 438610 h 1189301"/>
                <a:gd name="connsiteX9" fmla="*/ 0 w 580357"/>
                <a:gd name="connsiteY9" fmla="*/ 438610 h 1189301"/>
                <a:gd name="connsiteX10" fmla="*/ 0 w 580357"/>
                <a:gd name="connsiteY10" fmla="*/ 252870 h 1189301"/>
                <a:gd name="connsiteX11" fmla="*/ 193738 w 580357"/>
                <a:gd name="connsiteY11" fmla="*/ 252870 h 118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0357" h="1189301">
                  <a:moveTo>
                    <a:pt x="193738" y="0"/>
                  </a:moveTo>
                  <a:lnTo>
                    <a:pt x="384569" y="0"/>
                  </a:lnTo>
                  <a:lnTo>
                    <a:pt x="384569" y="252870"/>
                  </a:lnTo>
                  <a:lnTo>
                    <a:pt x="580357" y="252870"/>
                  </a:lnTo>
                  <a:lnTo>
                    <a:pt x="580357" y="438610"/>
                  </a:lnTo>
                  <a:lnTo>
                    <a:pt x="384569" y="438610"/>
                  </a:lnTo>
                  <a:lnTo>
                    <a:pt x="384569" y="1189301"/>
                  </a:lnTo>
                  <a:lnTo>
                    <a:pt x="193738" y="1189301"/>
                  </a:lnTo>
                  <a:lnTo>
                    <a:pt x="193738" y="438610"/>
                  </a:lnTo>
                  <a:lnTo>
                    <a:pt x="0" y="438610"/>
                  </a:lnTo>
                  <a:lnTo>
                    <a:pt x="0" y="252870"/>
                  </a:lnTo>
                  <a:lnTo>
                    <a:pt x="193738" y="25287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dk1">
                  <a:shade val="50000"/>
                </a:schemeClr>
              </a:solidFill>
            </a:ln>
            <a:effectLst>
              <a:outerShdw blurRad="152400" dist="88900" dir="2220000" sx="111000" sy="111000" algn="ctr" rotWithShape="0">
                <a:srgbClr val="000000">
                  <a:alpha val="79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104E7C-6E46-4228-BD7D-CA2E7542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90" y="182507"/>
              <a:ext cx="2106667" cy="95474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12458" y="834510"/>
            <a:ext cx="11979542" cy="1569660"/>
          </a:xfrm>
          <a:prstGeom prst="rect">
            <a:avLst/>
          </a:prstGeom>
          <a:ln>
            <a:solidFill>
              <a:srgbClr val="BAE18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Thanks be to God.</a:t>
            </a:r>
            <a:r>
              <a:rPr lang="my-MM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my-MM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၂၀၂၂ ခုနှစ် မှာခံစားရရှိခဲ့သော ကျေးဇူးတော်များစွာအတွက် ဘုရားသခင်အားကျေးဇူး ဆပ်တင်</a:t>
            </a:r>
            <a:r>
              <a:rPr lang="my-MM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ရင</a:t>
            </a:r>
            <a:r>
              <a:rPr lang="my-MM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်း      2023 ခုနှစ် အတွက် အားလုံး ကိုပဲ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2421490"/>
            <a:ext cx="2997200" cy="438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460" y="2401804"/>
            <a:ext cx="8982340" cy="44012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y-MM" sz="2800" b="1" dirty="0" smtClean="0">
                <a:solidFill>
                  <a:srgbClr val="0070C0"/>
                </a:solidFill>
              </a:rPr>
              <a:t>   </a:t>
            </a:r>
            <a:r>
              <a:rPr lang="en-GB" sz="2800" b="1" dirty="0" smtClean="0">
                <a:solidFill>
                  <a:srgbClr val="0070C0"/>
                </a:solidFill>
              </a:rPr>
              <a:t>HAPPY NEW YEAR TO YOU ALL! </a:t>
            </a:r>
          </a:p>
          <a:p>
            <a:r>
              <a:rPr lang="my-MM" sz="2800" b="1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</a:t>
            </a:r>
            <a:r>
              <a:rPr lang="my-MM" sz="2800" b="1" dirty="0" smtClean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ျော်ရွှင်သော  ၂၀၂၃ ခုနှစ်  နှစ်သစ်လေး ပိုင်ဆိုင်ရရှိကြပါစေ။ နှစ်သစ်အစ ပထမရက်မှာ ဘုရား၏ မိခင် မယ်တော်မာရီးယား ပွဲနေ့ ဖြစ်၍ မယ်တော်သခင်မ၏ ကြားဝင်ဆုပန်ပေးခြင်း အားဖြင့် မြန်မာပြည်ကြီး အမြန်ဆုံး စစ်မှန်သော ငြိမ်းချမ်းခြင်း ရရှိပါစေ။ ကမ္ဘာ့ကပ်ရောဂါကြီးအမြန်ဆုံးပပျောက်ပါစေ။ကိုယ်စိတ်သောက၊ ဒုက္ခဝေဒနာခံစားနေရသူများအမြန်ဆုံးလွတ်မြောက်ပြီး တစ်ဦးနှင့်တစ်ဦး ချစ်ခြင်းမေတ္တာကူးစက်ကာ စစ်မှန်သော ပျော်ရွှင်ဝမ်းမြောက်ခြင်း လူသားတွေ ပိုင်ဆိုင်နိုင်ကြပါစေ။</a:t>
            </a:r>
          </a:p>
          <a:p>
            <a:r>
              <a:rPr lang="my-MM" sz="2800" b="1" dirty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</a:t>
            </a:r>
            <a:r>
              <a:rPr lang="en-GB" sz="2800" b="1" dirty="0" smtClean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					</a:t>
            </a:r>
            <a:r>
              <a:rPr lang="my-MM" sz="2800" b="1" dirty="0" smtClean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ကြေးစည်မြန်မာ၊ </a:t>
            </a:r>
            <a:r>
              <a:rPr lang="en-GB" sz="2800" b="1" dirty="0" smtClean="0">
                <a:solidFill>
                  <a:srgbClr val="0070C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CRCM</a:t>
            </a:r>
            <a:endParaRPr lang="en-GB" sz="2800" b="1" dirty="0">
              <a:solidFill>
                <a:srgbClr val="0070C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06" y="0"/>
            <a:ext cx="88743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228600" y="2800350"/>
            <a:ext cx="2895600" cy="11620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Mt. 15: 21-28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228600" y="5561734"/>
            <a:ext cx="11620500" cy="1143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(အို ထာဝရ ဘုရားသခင် ၊ ကိုယ်တော်၏ လူမျိုးတော်ကို ကရုဏာမေတ္တာပြသောအခါ အကျွန်ုပ်ကိုသတိရတော်မူပါ။   </a:t>
            </a:r>
          </a:p>
          <a:p>
            <a:pPr algn="ctr"/>
            <a:r>
              <a:rPr lang="my-MM" sz="2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ဆာလံကျမ်း ၁၀၆:၄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2299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19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56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100" y="5772150"/>
            <a:ext cx="28765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Mt</a:t>
            </a:r>
            <a:r>
              <a:rPr lang="en-GB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. 13:44-46 </a:t>
            </a:r>
          </a:p>
        </p:txBody>
      </p:sp>
    </p:spTree>
    <p:extLst>
      <p:ext uri="{BB962C8B-B14F-4D97-AF65-F5344CB8AC3E}">
        <p14:creationId xmlns:p14="http://schemas.microsoft.com/office/powerpoint/2010/main" val="3327016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5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91" y="142442"/>
            <a:ext cx="2115495" cy="1201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0100" y="1343458"/>
            <a:ext cx="384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Matthew 13:1-9</a:t>
            </a:r>
            <a:endParaRPr lang="en-GB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9972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7129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Down Ribbon 3"/>
          <p:cNvSpPr/>
          <p:nvPr/>
        </p:nvSpPr>
        <p:spPr>
          <a:xfrm>
            <a:off x="3285565" y="5219701"/>
            <a:ext cx="6334685" cy="1200150"/>
          </a:xfrm>
          <a:prstGeom prst="ribb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Matthew 13:10-17</a:t>
            </a:r>
            <a:endParaRPr lang="en-GB" sz="2800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303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37"/>
            <a:ext cx="12192001" cy="684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47"/>
            <a:ext cx="1810669" cy="1024217"/>
          </a:xfrm>
          <a:prstGeom prst="rect">
            <a:avLst/>
          </a:prstGeom>
        </p:spPr>
      </p:pic>
      <p:sp>
        <p:nvSpPr>
          <p:cNvPr id="6" name="Notched Right Arrow 5"/>
          <p:cNvSpPr/>
          <p:nvPr/>
        </p:nvSpPr>
        <p:spPr>
          <a:xfrm>
            <a:off x="3470988" y="59749"/>
            <a:ext cx="3023118" cy="955043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/>
              <a:t>Luke:10:1-12</a:t>
            </a:r>
          </a:p>
        </p:txBody>
      </p:sp>
    </p:spTree>
    <p:extLst>
      <p:ext uri="{BB962C8B-B14F-4D97-AF65-F5344CB8AC3E}">
        <p14:creationId xmlns:p14="http://schemas.microsoft.com/office/powerpoint/2010/main" val="1597797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0"/>
            <a:ext cx="12363450" cy="6886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235" y="0"/>
            <a:ext cx="211226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2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07" y="1"/>
            <a:ext cx="136039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8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60" y="0"/>
            <a:ext cx="284707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5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0" y="381000"/>
            <a:ext cx="3200400" cy="70788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40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Mt.13:47-53</a:t>
            </a:r>
          </a:p>
        </p:txBody>
      </p:sp>
    </p:spTree>
    <p:extLst>
      <p:ext uri="{BB962C8B-B14F-4D97-AF65-F5344CB8AC3E}">
        <p14:creationId xmlns:p14="http://schemas.microsoft.com/office/powerpoint/2010/main" val="33440484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15495" cy="120101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6629400" y="0"/>
            <a:ext cx="4210050" cy="12001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Matthew  11:25-27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74943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2" y="0"/>
            <a:ext cx="211549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1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0"/>
          <a:stretch/>
        </p:blipFill>
        <p:spPr>
          <a:xfrm>
            <a:off x="6858000" y="0"/>
            <a:ext cx="530087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208383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935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80577" cy="1066800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124200" y="123825"/>
            <a:ext cx="5276850" cy="1885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GB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MATTHEW  10: 1-7</a:t>
            </a:r>
            <a:endParaRPr lang="en-GB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0108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7773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37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7773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4267" b="23810"/>
          <a:stretch/>
        </p:blipFill>
        <p:spPr>
          <a:xfrm>
            <a:off x="30212" y="0"/>
            <a:ext cx="1197889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38" y="0"/>
            <a:ext cx="1810669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94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"/>
            <a:ext cx="12192000" cy="6857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77731" cy="1066892"/>
          </a:xfrm>
          <a:prstGeom prst="rect">
            <a:avLst/>
          </a:prstGeom>
        </p:spPr>
      </p:pic>
      <p:sp>
        <p:nvSpPr>
          <p:cNvPr id="4" name="Flowchart: Punched Tape 3"/>
          <p:cNvSpPr/>
          <p:nvPr/>
        </p:nvSpPr>
        <p:spPr>
          <a:xfrm>
            <a:off x="3348037" y="5238750"/>
            <a:ext cx="6181725" cy="161925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ရှင်ပေတရ</a:t>
            </a:r>
            <a:r>
              <a:rPr lang="my-MM" sz="3200" dirty="0" smtClean="0">
                <a:latin typeface="Pyidaungsu" panose="020B0502040204020203" pitchFamily="34" charset="0"/>
                <a:cs typeface="Pyidaungsu" panose="020B0502040204020203" pitchFamily="34" charset="0"/>
              </a:rPr>
              <a:t>ူး ရေပေါ်လမ်းလျှောက်ခြင်း 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6438900" y="323942"/>
            <a:ext cx="3733800" cy="1485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Mt.14: 22-33</a:t>
            </a:r>
          </a:p>
        </p:txBody>
      </p:sp>
    </p:spTree>
    <p:extLst>
      <p:ext uri="{BB962C8B-B14F-4D97-AF65-F5344CB8AC3E}">
        <p14:creationId xmlns:p14="http://schemas.microsoft.com/office/powerpoint/2010/main" val="8290145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10" y="0"/>
            <a:ext cx="2847079" cy="1353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43198" y="4933950"/>
            <a:ext cx="628649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005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194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7" y="0"/>
            <a:ext cx="199356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808750"/>
            <a:ext cx="12219193" cy="12778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y-MM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သို့သော်လူတစ်ရာတပ်မှူးက ပြန်၍လျှောက်သည်မှာ သခင်၊ အကျွန်ပ်၏အိမ်မိုးအောက်သို့ ကိုယ်တ</a:t>
            </a:r>
            <a:r>
              <a:rPr lang="my-MM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ော်</a:t>
            </a:r>
            <a:r>
              <a:rPr lang="en-GB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</a:t>
            </a:r>
            <a:r>
              <a:rPr lang="my-MM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ြွဝင်တော်မူခြင်းကို အကျွန်ပ်မခံထိုက်ပါ။ သို့သော်တစ်ခွန်းမျှသာအမိန်ရှိတော်မူပါလျှင် ကျွန်ုပ်၏အစေခ</a:t>
            </a:r>
            <a:r>
              <a:rPr lang="my-MM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ံ</a:t>
            </a:r>
            <a:r>
              <a:rPr lang="en-GB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သည်ရ</a:t>
            </a:r>
            <a:r>
              <a:rPr lang="my-MM" sz="24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ောဂါ ပျောက်ကင်းပါလိမ့်မည်။</a:t>
            </a:r>
            <a:endParaRPr lang="en-GB" sz="2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014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6545" cy="951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533650"/>
            <a:ext cx="68961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“မ</a:t>
            </a:r>
            <a:r>
              <a:rPr lang="my-MM" sz="3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ိမိ၏လက်ဝါးကပ်တိုင်ကိုမထမ်းဘဲ ငါ့နောက်သို့လိုက်သောသူသည် ငါနှင့်မထိုက်တန်။ မိမိ၏အသက်ကိုရှာဖွေတွေ့ရှိသောသူသည် အသက်ကိုဆုံးရှုံးလိမ့်မည်။ ငါ့အတွက်ကြောင့် မိမိ၏အသက်ကို အဆုံးရှုံးခံသောသူသည် ထိုအသက်ကိုရလိမ့်မည်</a:t>
            </a:r>
            <a:r>
              <a:rPr lang="my-MM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ea typeface="Calibri" panose="020F0502020204030204" pitchFamily="34" charset="0"/>
                <a:cs typeface="Pyidaungsu" panose="020B0502040204020203" pitchFamily="34" charset="0"/>
              </a:rPr>
              <a:t>။”</a:t>
            </a:r>
            <a:endParaRPr lang="en-GB" sz="32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1025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1"/>
            <a:ext cx="199356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867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654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2150" y="2457450"/>
            <a:ext cx="3829050" cy="1345347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GB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Mt.8:28-34</a:t>
            </a:r>
          </a:p>
        </p:txBody>
      </p:sp>
    </p:spTree>
    <p:extLst>
      <p:ext uri="{BB962C8B-B14F-4D97-AF65-F5344CB8AC3E}">
        <p14:creationId xmlns:p14="http://schemas.microsoft.com/office/powerpoint/2010/main" val="20989348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3565" cy="951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32370"/>
            <a:ext cx="1219200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Mt.9:1-8 ‘Your sins are forgiven , ‘Rise, pick up your bed and go home.</a:t>
            </a:r>
            <a:endParaRPr lang="en-GB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3916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654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9301" y="326656"/>
            <a:ext cx="10172699" cy="1248803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yidaungsu" panose="020B0502040204020203" pitchFamily="34" charset="0"/>
                <a:ea typeface="Calibri" panose="020F0502020204030204" pitchFamily="34" charset="0"/>
                <a:cs typeface="Myanmar Text" panose="00000603000000000203" pitchFamily="2" charset="0"/>
              </a:rPr>
              <a:t>“</a:t>
            </a:r>
            <a:r>
              <a:rPr lang="my-MM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စပျစ်ရည်သစ်ကို သားရေဘူးသစ်၌ ထည့်သောအခါတွင်မူကား</a:t>
            </a:r>
            <a:endParaRPr lang="en-GB" sz="3200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y-MM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နှစ်မျိုးစလုံးမပျက်စီးပဲရှိလိမ့်မည်ဟု မိန့်တော်မူ၏။”</a:t>
            </a:r>
            <a:r>
              <a:rPr lang="en-GB" sz="32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Mt. 9:14-17</a:t>
            </a:r>
            <a:endParaRPr lang="en-GB" sz="32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Myanmar Text" panose="000006030000000002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2150" y="1575459"/>
            <a:ext cx="4229100" cy="881991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GB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Matthew 9:14-17</a:t>
            </a:r>
            <a:endParaRPr lang="en-GB" sz="3600" b="1" dirty="0">
              <a:ln w="9525">
                <a:solidFill>
                  <a:schemeClr val="bg1"/>
                </a:solidFill>
                <a:prstDash val="soli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2439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7" y="134071"/>
            <a:ext cx="199356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34561"/>
            <a:ext cx="1219200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‘Take heart, daughter; your faith has made you will.’   Mt.9:18-26</a:t>
            </a:r>
            <a:endParaRPr lang="en-GB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7673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8" r="2708" b="9722"/>
          <a:stretch/>
        </p:blipFill>
        <p:spPr>
          <a:xfrm>
            <a:off x="-133350" y="-1"/>
            <a:ext cx="6375400" cy="681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0" y="0"/>
            <a:ext cx="5949950" cy="6810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221"/>
            <a:ext cx="199356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712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8458200" y="40340"/>
            <a:ext cx="3200400" cy="1143000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Mt.18.1-5,10</a:t>
            </a:r>
            <a:r>
              <a:rPr lang="en-GB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91"/>
            <a:ext cx="1810669" cy="1024217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3067050" y="3565252"/>
            <a:ext cx="9124950" cy="3352800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Whoever becomes humble like this child is the greatest in the kingdom of heaven. Whoever welcomes one such child in my name welcomes me.</a:t>
            </a:r>
            <a:endParaRPr lang="en-GB" sz="32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5032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356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4900" y="0"/>
            <a:ext cx="6896100" cy="34778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GB" sz="4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‘Take my yoke upon you, and learn from me, for I am gentle and lowly in heart, and you will find rest for your souls.’ Mt. 11:25-30</a:t>
            </a:r>
            <a:endParaRPr lang="en-GB" sz="44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06376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121"/>
            <a:ext cx="199356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850" y="5619750"/>
            <a:ext cx="8229600" cy="92333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5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calling of ‘MATTHEW’</a:t>
            </a:r>
            <a:endParaRPr lang="en-GB" sz="5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9847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3565" cy="951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370033"/>
            <a:ext cx="4514850" cy="11620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GB" sz="5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Mt.8:23-27</a:t>
            </a:r>
          </a:p>
        </p:txBody>
      </p:sp>
    </p:spTree>
    <p:extLst>
      <p:ext uri="{BB962C8B-B14F-4D97-AF65-F5344CB8AC3E}">
        <p14:creationId xmlns:p14="http://schemas.microsoft.com/office/powerpoint/2010/main" val="25070266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17" y="137119"/>
            <a:ext cx="199356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60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2114550" cy="1002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6550" y="4438650"/>
            <a:ext cx="5505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Simon Peter replied,</a:t>
            </a:r>
            <a:endParaRPr lang="my-MM" sz="40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my-MM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GB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You are the Christ the Son of the living God</a:t>
            </a:r>
            <a:r>
              <a:rPr lang="my-MM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.”</a:t>
            </a:r>
            <a:r>
              <a:rPr lang="en-GB" sz="4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GB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67973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48"/>
            <a:ext cx="12192000" cy="6886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3812" cy="95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425" y="5334000"/>
            <a:ext cx="11487150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GB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Mt. </a:t>
            </a:r>
            <a:r>
              <a:rPr lang="en-GB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8:1-4   - Jesus stretched out his hand and touched him, saying , ‘‘I will ;be clean.’’</a:t>
            </a:r>
            <a:endParaRPr lang="en-GB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3070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356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328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7" y="251419"/>
            <a:ext cx="1993565" cy="944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467" y="4400550"/>
            <a:ext cx="4578183" cy="99060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GB" sz="4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His name is John</a:t>
            </a:r>
            <a:endParaRPr lang="en-GB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566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1220931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2117" cy="1085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6050" y="167746"/>
            <a:ext cx="7791450" cy="1489604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GB" sz="40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Mt.10:26-33   -- DO NOT FEAR</a:t>
            </a:r>
            <a:r>
              <a:rPr lang="en-GB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!</a:t>
            </a:r>
            <a:endParaRPr lang="en-GB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3353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1537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9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13043</TotalTime>
  <Words>8883</Words>
  <Application>Microsoft Office PowerPoint</Application>
  <PresentationFormat>Widescreen</PresentationFormat>
  <Paragraphs>279</Paragraphs>
  <Slides>294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294</vt:i4>
      </vt:variant>
    </vt:vector>
  </HeadingPairs>
  <TitlesOfParts>
    <vt:vector size="304" baseType="lpstr">
      <vt:lpstr>Adobe Garamond Pro Bold</vt:lpstr>
      <vt:lpstr>Algerian</vt:lpstr>
      <vt:lpstr>Arial</vt:lpstr>
      <vt:lpstr>Calibri</vt:lpstr>
      <vt:lpstr>Calibri Light</vt:lpstr>
      <vt:lpstr>Myanmar Text</vt:lpstr>
      <vt:lpstr>Pyidaungsu</vt:lpstr>
      <vt:lpstr>Tahoma</vt:lpstr>
      <vt:lpstr>WinTaungyi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KYESE</dc:creator>
  <cp:lastModifiedBy>KYESE</cp:lastModifiedBy>
  <cp:revision>433</cp:revision>
  <dcterms:created xsi:type="dcterms:W3CDTF">2021-12-14T04:10:16Z</dcterms:created>
  <dcterms:modified xsi:type="dcterms:W3CDTF">2023-10-11T12:54:38Z</dcterms:modified>
</cp:coreProperties>
</file>